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7" r:id="rId4"/>
  </p:sldMasterIdLst>
  <p:notesMasterIdLst>
    <p:notesMasterId r:id="rId32"/>
  </p:notesMasterIdLst>
  <p:handoutMasterIdLst>
    <p:handoutMasterId r:id="rId33"/>
  </p:handoutMasterIdLst>
  <p:sldIdLst>
    <p:sldId id="472" r:id="rId5"/>
    <p:sldId id="733" r:id="rId6"/>
    <p:sldId id="732" r:id="rId7"/>
    <p:sldId id="734" r:id="rId8"/>
    <p:sldId id="738" r:id="rId9"/>
    <p:sldId id="739" r:id="rId10"/>
    <p:sldId id="741" r:id="rId11"/>
    <p:sldId id="712" r:id="rId12"/>
    <p:sldId id="736" r:id="rId13"/>
    <p:sldId id="737" r:id="rId14"/>
    <p:sldId id="742" r:id="rId15"/>
    <p:sldId id="698" r:id="rId16"/>
    <p:sldId id="716" r:id="rId17"/>
    <p:sldId id="740" r:id="rId18"/>
    <p:sldId id="703" r:id="rId19"/>
    <p:sldId id="743" r:id="rId20"/>
    <p:sldId id="744" r:id="rId21"/>
    <p:sldId id="745" r:id="rId22"/>
    <p:sldId id="747" r:id="rId23"/>
    <p:sldId id="749" r:id="rId24"/>
    <p:sldId id="750" r:id="rId25"/>
    <p:sldId id="751" r:id="rId26"/>
    <p:sldId id="748" r:id="rId27"/>
    <p:sldId id="727" r:id="rId28"/>
    <p:sldId id="730" r:id="rId29"/>
    <p:sldId id="728" r:id="rId30"/>
    <p:sldId id="72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DE11D35-4771-4D04-BD83-4C7FF2D7C70E}">
          <p14:sldIdLst>
            <p14:sldId id="472"/>
            <p14:sldId id="733"/>
            <p14:sldId id="732"/>
            <p14:sldId id="734"/>
            <p14:sldId id="738"/>
          </p14:sldIdLst>
        </p14:section>
        <p14:section name="Latex" id="{10F6B244-586D-457D-A48B-351F52A00F86}">
          <p14:sldIdLst>
            <p14:sldId id="739"/>
            <p14:sldId id="741"/>
            <p14:sldId id="712"/>
          </p14:sldIdLst>
        </p14:section>
        <p14:section name="Mechanisation" id="{FCF0B99C-E3D6-4040-8DF3-47BE6B0769B1}">
          <p14:sldIdLst>
            <p14:sldId id="736"/>
            <p14:sldId id="737"/>
            <p14:sldId id="742"/>
            <p14:sldId id="698"/>
            <p14:sldId id="716"/>
            <p14:sldId id="740"/>
            <p14:sldId id="703"/>
            <p14:sldId id="743"/>
            <p14:sldId id="744"/>
          </p14:sldIdLst>
        </p14:section>
        <p14:section name="Tactics and notations" id="{033DF892-F095-437D-9249-8D2FE318FF46}">
          <p14:sldIdLst>
            <p14:sldId id="745"/>
            <p14:sldId id="747"/>
            <p14:sldId id="749"/>
            <p14:sldId id="750"/>
            <p14:sldId id="751"/>
          </p14:sldIdLst>
        </p14:section>
        <p14:section name="Installation" id="{455B9B87-E269-4A46-9523-33DD9D713C57}">
          <p14:sldIdLst>
            <p14:sldId id="748"/>
            <p14:sldId id="727"/>
            <p14:sldId id="730"/>
            <p14:sldId id="728"/>
          </p14:sldIdLst>
        </p14:section>
        <p14:section name="Chabassier" id="{9EF79D08-916B-4B25-956B-9C4E3E2AF55F}">
          <p14:sldIdLst>
            <p14:sldId id="726"/>
          </p14:sldIdLst>
        </p14:section>
        <p14:section name="Leftovers" id="{1D8EC182-5CDD-4017-B935-870F86BF963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0000FF"/>
    <a:srgbClr val="00CC99"/>
    <a:srgbClr val="00CC66"/>
    <a:srgbClr val="00FF00"/>
    <a:srgbClr val="E9EBF5"/>
    <a:srgbClr val="B0CAE9"/>
    <a:srgbClr val="9BBDE5"/>
    <a:srgbClr val="99FFCC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51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682B5D-9B0D-8766-5580-499652D498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Modular theory of PLs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4368E2-0204-B95C-423A-C6684B656F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0D0C4-C4D4-4DF8-B7B8-734EF432FA45}" type="datetimeFigureOut">
              <a:rPr lang="fr-FR" smtClean="0"/>
              <a:t>22/05/2024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EAA65E-45A0-F1D5-0048-951D98C533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5E784-C6FF-52DB-F32E-B44DEBAAD4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1F4FF-DC70-4335-9402-F18DE299C11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9139371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Modular theory of PLs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C5544D-24DB-489C-AA38-E91C5DDD72D1}" type="datetimeFigureOut">
              <a:rPr lang="fr-FR" smtClean="0"/>
              <a:t>22/05/2024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1BAB1D-F28B-45E2-A314-43EAF6400C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0765104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mblafont.github.io/articles/debruijn-extended.pdf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Bonjour, je </a:t>
            </a:r>
            <a:r>
              <a:rPr lang="en-US" err="1"/>
              <a:t>vais</a:t>
            </a:r>
            <a:r>
              <a:rPr lang="en-US"/>
              <a:t> </a:t>
            </a:r>
            <a:r>
              <a:rPr lang="en-US" err="1"/>
              <a:t>vous</a:t>
            </a:r>
            <a:r>
              <a:rPr lang="en-US"/>
              <a:t> presenter </a:t>
            </a:r>
            <a:r>
              <a:rPr lang="en-US" err="1"/>
              <a:t>mon</a:t>
            </a:r>
            <a:r>
              <a:rPr lang="en-US"/>
              <a:t> </a:t>
            </a:r>
            <a:r>
              <a:rPr lang="en-US" err="1"/>
              <a:t>porfil</a:t>
            </a:r>
            <a:r>
              <a:rPr lang="en-US"/>
              <a:t> </a:t>
            </a:r>
            <a:r>
              <a:rPr lang="en-US" err="1"/>
              <a:t>autour</a:t>
            </a:r>
            <a:r>
              <a:rPr lang="en-US"/>
              <a:t> des </a:t>
            </a:r>
            <a:r>
              <a:rPr lang="en-US" err="1"/>
              <a:t>langages</a:t>
            </a:r>
            <a:r>
              <a:rPr lang="en-US"/>
              <a:t> et </a:t>
            </a:r>
            <a:r>
              <a:rPr lang="en-US" err="1"/>
              <a:t>preuves</a:t>
            </a:r>
            <a:r>
              <a:rPr lang="en-US"/>
              <a:t> </a:t>
            </a:r>
            <a:r>
              <a:rPr lang="en-US" err="1"/>
              <a:t>mécanisées</a:t>
            </a:r>
            <a:r>
              <a:rPr lang="en-US"/>
              <a:t> pour un poste de </a:t>
            </a:r>
            <a:r>
              <a:rPr lang="en-US" err="1"/>
              <a:t>charche</a:t>
            </a:r>
            <a:r>
              <a:rPr lang="en-US"/>
              <a:t> de recherche de </a:t>
            </a:r>
            <a:r>
              <a:rPr lang="en-US" err="1"/>
              <a:t>classe</a:t>
            </a:r>
            <a:r>
              <a:rPr lang="en-US"/>
              <a:t> </a:t>
            </a:r>
            <a:r>
              <a:rPr lang="en-US" err="1"/>
              <a:t>normale</a:t>
            </a:r>
            <a:r>
              <a:rPr lang="en-US"/>
              <a:t> au CNRS</a:t>
            </a:r>
          </a:p>
          <a:p>
            <a:r>
              <a:rPr lang="en-US"/>
              <a:t>Je suis </a:t>
            </a:r>
            <a:r>
              <a:rPr lang="en-US" err="1"/>
              <a:t>actuellement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postdoctorat</a:t>
            </a:r>
            <a:r>
              <a:rPr lang="en-US"/>
              <a:t> </a:t>
            </a:r>
            <a:r>
              <a:rPr lang="en-US" err="1"/>
              <a:t>depuis</a:t>
            </a:r>
            <a:r>
              <a:rPr lang="en-US"/>
              <a:t> 2022 a </a:t>
            </a:r>
            <a:r>
              <a:rPr lang="en-US" err="1"/>
              <a:t>l’universite</a:t>
            </a:r>
            <a:r>
              <a:rPr lang="en-US"/>
              <a:t> de Cambridge. </a:t>
            </a:r>
            <a:r>
              <a:rPr lang="en-US" err="1"/>
              <a:t>Apres</a:t>
            </a:r>
            <a:r>
              <a:rPr lang="en-US"/>
              <a:t> un premier </a:t>
            </a:r>
            <a:r>
              <a:rPr lang="en-US" err="1"/>
              <a:t>doctorat</a:t>
            </a:r>
            <a:r>
              <a:rPr lang="en-US"/>
              <a:t> a </a:t>
            </a:r>
            <a:r>
              <a:rPr lang="en-US" err="1"/>
              <a:t>l’universi</a:t>
            </a:r>
            <a:r>
              <a:rPr lang="en-US"/>
              <a:t> entre 2020 et 2022, </a:t>
            </a:r>
            <a:r>
              <a:rPr lang="en-US" err="1"/>
              <a:t>suivant</a:t>
            </a:r>
            <a:r>
              <a:rPr lang="en-US"/>
              <a:t> ma these</a:t>
            </a:r>
          </a:p>
          <a:p>
            <a:endParaRPr lang="en-US"/>
          </a:p>
          <a:p>
            <a:r>
              <a:rPr lang="en-US" b="1"/>
              <a:t>A quoi ca </a:t>
            </a:r>
            <a:r>
              <a:rPr lang="en-US" b="1" err="1"/>
              <a:t>sert</a:t>
            </a:r>
            <a:r>
              <a:rPr lang="en-US" b="1"/>
              <a:t> de verifier un </a:t>
            </a:r>
            <a:r>
              <a:rPr lang="en-US" b="1" err="1"/>
              <a:t>compilateur</a:t>
            </a:r>
            <a:endParaRPr lang="en-US" b="1"/>
          </a:p>
          <a:p>
            <a:endParaRPr lang="en-US"/>
          </a:p>
          <a:p>
            <a:r>
              <a:rPr lang="en-US" err="1"/>
              <a:t>Precedemment</a:t>
            </a:r>
            <a:r>
              <a:rPr lang="en-US"/>
              <a:t>, </a:t>
            </a:r>
            <a:r>
              <a:rPr lang="en-US" err="1"/>
              <a:t>j’etais</a:t>
            </a:r>
            <a:endParaRPr lang="en-US"/>
          </a:p>
          <a:p>
            <a:endParaRPr lang="en-US"/>
          </a:p>
          <a:p>
            <a:r>
              <a:rPr lang="en-US"/>
              <a:t>Pas </a:t>
            </a:r>
            <a:r>
              <a:rPr lang="en-US" err="1"/>
              <a:t>assez</a:t>
            </a:r>
            <a:r>
              <a:rPr lang="en-US"/>
              <a:t> </a:t>
            </a:r>
            <a:r>
              <a:rPr lang="en-US" err="1"/>
              <a:t>articule</a:t>
            </a:r>
            <a:endParaRPr lang="en-US"/>
          </a:p>
          <a:p>
            <a:r>
              <a:rPr lang="en-US"/>
              <a:t>Je parle trop </a:t>
            </a:r>
            <a:r>
              <a:rPr lang="en-US" err="1"/>
              <a:t>vite</a:t>
            </a:r>
            <a:endParaRPr lang="en-US"/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u="none" strike="noStrike">
                <a:solidFill>
                  <a:srgbClr val="1D7DCB"/>
                </a:solidFill>
                <a:effectLst/>
                <a:latin typeface="Arial" panose="020B0604020202020204" pitchFamily="34" charset="0"/>
                <a:hlinkClick r:id="rId3"/>
              </a:rPr>
              <a:t>Variable binding and substitution for (nameless) dummies</a:t>
            </a:r>
            <a:endParaRPr lang="en-US" b="1" i="0">
              <a:solidFill>
                <a:srgbClr val="2D2D2D"/>
              </a:solidFill>
              <a:effectLst/>
              <a:latin typeface="Arial" panose="020B0604020202020204" pitchFamily="34" charset="0"/>
            </a:endParaRPr>
          </a:p>
          <a:p>
            <a:endParaRPr lang="fr-F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Modular theory of PLs</a:t>
            </a:r>
          </a:p>
        </p:txBody>
      </p:sp>
    </p:spTree>
    <p:extLst>
      <p:ext uri="{BB962C8B-B14F-4D97-AF65-F5344CB8AC3E}">
        <p14:creationId xmlns:p14="http://schemas.microsoft.com/office/powerpoint/2010/main" val="520030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F1CF-E24A-4F93-9D94-3391D23E1A3F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77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C252-2FD2-4CF6-BEA4-64F6ACEC81B6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94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C07B-F885-4EF0-BFE3-5CEF464FDEE5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74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D88E1-E6B1-4059-8068-9D5AC67622BD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353175"/>
            <a:ext cx="2743200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93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18C2-4885-4368-AC7E-9ED2CC44021C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42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AEC55-CDE0-44E2-B045-4EAAFC3EF908}" type="datetime1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01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861E4-43F2-46CA-9352-165E2C1D8B7D}" type="datetime1">
              <a:rPr lang="en-US" smtClean="0"/>
              <a:t>5/22/2024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52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76E10-5C26-46E6-B32D-4547EFD6AACF}" type="datetime1">
              <a:rPr lang="en-US" smtClean="0"/>
              <a:t>5/22/2024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83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038C9-7F60-4F0E-A561-3EA9A3975D8E}" type="datetime1">
              <a:rPr lang="en-US" smtClean="0"/>
              <a:t>5/22/2024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12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4F6F3-2ACF-43AE-8373-A35F96D22AE5}" type="datetime1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6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AAB2D-6675-4C11-85D3-BA16F56F19A5}" type="datetime1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9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F886D-A75D-4123-854D-3EEFBE63C074}" type="datetime1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09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" Type="http://schemas.openxmlformats.org/officeDocument/2006/relationships/image" Target="../media/image30.png"/><Relationship Id="rId21" Type="http://schemas.openxmlformats.org/officeDocument/2006/relationships/image" Target="../media/image47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2" Type="http://schemas.openxmlformats.org/officeDocument/2006/relationships/image" Target="../media/image29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29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5" Type="http://schemas.openxmlformats.org/officeDocument/2006/relationships/image" Target="../media/image32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1.png"/><Relationship Id="rId9" Type="http://schemas.openxmlformats.org/officeDocument/2006/relationships/image" Target="../media/image70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mblafont/vscode-yade-example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42C258-7693-6CBD-863F-2D8752DF0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23067"/>
            <a:ext cx="12152026" cy="11938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5400" b="1">
                <a:solidFill>
                  <a:srgbClr val="C00000"/>
                </a:solidFill>
              </a:rPr>
              <a:t>A diagram editor </a:t>
            </a:r>
            <a:br>
              <a:rPr lang="en-US" sz="5400" b="1">
                <a:solidFill>
                  <a:srgbClr val="C00000"/>
                </a:solidFill>
              </a:rPr>
            </a:br>
            <a:r>
              <a:rPr lang="en-US" sz="5400" b="1">
                <a:solidFill>
                  <a:srgbClr val="C00000"/>
                </a:solidFill>
              </a:rPr>
              <a:t>to </a:t>
            </a:r>
            <a:r>
              <a:rPr lang="en-US" sz="5400" b="1" err="1">
                <a:solidFill>
                  <a:srgbClr val="C00000"/>
                </a:solidFill>
              </a:rPr>
              <a:t>mechanise</a:t>
            </a:r>
            <a:r>
              <a:rPr lang="en-US" sz="5400" b="1">
                <a:solidFill>
                  <a:srgbClr val="C00000"/>
                </a:solidFill>
              </a:rPr>
              <a:t> categorical proofs</a:t>
            </a:r>
            <a:endParaRPr lang="fr-FR" sz="5400" b="1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D20507-2584-EFC2-5153-13883157B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6813" y="3029141"/>
            <a:ext cx="10058400" cy="54125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Ambroise Lafont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3C892-E365-BEBD-CB59-4797FCF10472}"/>
              </a:ext>
            </a:extLst>
          </p:cNvPr>
          <p:cNvSpPr txBox="1"/>
          <p:nvPr/>
        </p:nvSpPr>
        <p:spPr>
          <a:xfrm>
            <a:off x="4342654" y="3882668"/>
            <a:ext cx="3466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Birmingham, 31 May 2024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72057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5"/>
    </mc:Choice>
    <mc:Fallback xmlns="">
      <p:transition spd="slow" advTm="386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92ED-4734-4666-B0B4-EFAC05572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53"/>
            <a:ext cx="10515600" cy="1325563"/>
          </a:xfrm>
        </p:spPr>
        <p:txBody>
          <a:bodyPr/>
          <a:lstStyle/>
          <a:p>
            <a:r>
              <a:rPr lang="en-GB" dirty="0"/>
              <a:t>Comparison with quiver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BB1CC-434F-B373-AFB2-81CBCC5B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2C0FB8-2CFB-44EE-B92B-876E2389C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607198"/>
              </p:ext>
            </p:extLst>
          </p:nvPr>
        </p:nvGraphicFramePr>
        <p:xfrm>
          <a:off x="442191" y="2128171"/>
          <a:ext cx="8855940" cy="40150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51980">
                  <a:extLst>
                    <a:ext uri="{9D8B030D-6E8A-4147-A177-3AD203B41FA5}">
                      <a16:colId xmlns:a16="http://schemas.microsoft.com/office/drawing/2014/main" val="2723511982"/>
                    </a:ext>
                  </a:extLst>
                </a:gridCol>
                <a:gridCol w="2951980">
                  <a:extLst>
                    <a:ext uri="{9D8B030D-6E8A-4147-A177-3AD203B41FA5}">
                      <a16:colId xmlns:a16="http://schemas.microsoft.com/office/drawing/2014/main" val="3999414074"/>
                    </a:ext>
                  </a:extLst>
                </a:gridCol>
                <a:gridCol w="2951980">
                  <a:extLst>
                    <a:ext uri="{9D8B030D-6E8A-4147-A177-3AD203B41FA5}">
                      <a16:colId xmlns:a16="http://schemas.microsoft.com/office/drawing/2014/main" val="3593286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Quiver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440557"/>
                  </a:ext>
                </a:extLst>
              </a:tr>
              <a:tr h="972090">
                <a:tc>
                  <a:txBody>
                    <a:bodyPr/>
                    <a:lstStyle/>
                    <a:p>
                      <a:r>
                        <a:rPr lang="en-GB"/>
                        <a:t>Programming 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JavaScript + React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71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Styling 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2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User-friendly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9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Editing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  <a:p>
                      <a:pPr algn="ctr"/>
                      <a:r>
                        <a:rPr lang="en-GB"/>
                        <a:t>Tabs, copy &amp; paste, find &amp; replace, expand selection to connected components, …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536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LaTeX export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721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Mechanisation features</a:t>
                      </a:r>
                    </a:p>
                  </a:txBody>
                  <a:tcP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yes</a:t>
                      </a:r>
                    </a:p>
                  </a:txBody>
                  <a:tcPr>
                    <a:solidFill>
                      <a:srgbClr val="00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30485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718F171-9E65-767E-E9D2-AA26EB28A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574" y="2477965"/>
            <a:ext cx="2389909" cy="10038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4BF506-8F9E-C9F2-2DAC-80FA65FD9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013" y="2512977"/>
            <a:ext cx="2560083" cy="9338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C83A2C-4E49-8D86-67E7-1F105E9AB29F}"/>
              </a:ext>
            </a:extLst>
          </p:cNvPr>
          <p:cNvSpPr txBox="1"/>
          <p:nvPr/>
        </p:nvSpPr>
        <p:spPr>
          <a:xfrm>
            <a:off x="399393" y="1460397"/>
            <a:ext cx="4251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About the same size (around 10k of LoC)</a:t>
            </a:r>
          </a:p>
        </p:txBody>
      </p:sp>
    </p:spTree>
    <p:extLst>
      <p:ext uri="{BB962C8B-B14F-4D97-AF65-F5344CB8AC3E}">
        <p14:creationId xmlns:p14="http://schemas.microsoft.com/office/powerpoint/2010/main" val="2974567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5E7FA-0847-C4B9-8C33-9ABD61E29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1734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Mechanisation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663BF-01F1-94C6-E0D8-51BE0962C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89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318A-FDA2-BC75-8674-BD8068CB9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55" y="196209"/>
            <a:ext cx="10515600" cy="1325563"/>
          </a:xfrm>
        </p:spPr>
        <p:txBody>
          <a:bodyPr/>
          <a:lstStyle/>
          <a:p>
            <a:r>
              <a:rPr lang="en-GB"/>
              <a:t>The Coq proof assistant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F2BB5-F8CD-19C2-4158-597C31B64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/>
          </a:p>
        </p:txBody>
      </p:sp>
      <p:pic>
        <p:nvPicPr>
          <p:cNvPr id="13" name="Picture 12" descr="The Coq proof assistant (@CoqLang) / Twitter">
            <a:extLst>
              <a:ext uri="{FF2B5EF4-FFF2-40B4-BE49-F238E27FC236}">
                <a16:creationId xmlns:a16="http://schemas.microsoft.com/office/drawing/2014/main" id="{AA9E33C7-387E-02B8-6E9D-5E947A5FD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3383" y="3410545"/>
            <a:ext cx="967289" cy="96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Smart error recovery">
            <a:extLst>
              <a:ext uri="{FF2B5EF4-FFF2-40B4-BE49-F238E27FC236}">
                <a16:creationId xmlns:a16="http://schemas.microsoft.com/office/drawing/2014/main" id="{59FD5F3B-AE46-84B0-7561-F1F7F8629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28" y="1800673"/>
            <a:ext cx="8089944" cy="328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3DFDFE1-8A7F-9047-1867-7137BC5FAE2F}"/>
              </a:ext>
            </a:extLst>
          </p:cNvPr>
          <p:cNvSpPr txBox="1"/>
          <p:nvPr/>
        </p:nvSpPr>
        <p:spPr>
          <a:xfrm>
            <a:off x="6516377" y="730805"/>
            <a:ext cx="7278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A software to write formal proofs interactively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DCCBAF-B4D2-3E29-6DF0-CE2E52895FFF}"/>
              </a:ext>
            </a:extLst>
          </p:cNvPr>
          <p:cNvSpPr txBox="1"/>
          <p:nvPr/>
        </p:nvSpPr>
        <p:spPr>
          <a:xfrm>
            <a:off x="3131578" y="1307902"/>
            <a:ext cx="576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File editor, e.g., Visual Studio Code + coq-</a:t>
            </a:r>
            <a:r>
              <a:rPr lang="en-GB" err="1"/>
              <a:t>lsp</a:t>
            </a:r>
            <a:r>
              <a:rPr lang="en-GB"/>
              <a:t> extension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107088-99C3-D104-1753-6FC92B5B4364}"/>
              </a:ext>
            </a:extLst>
          </p:cNvPr>
          <p:cNvSpPr txBox="1"/>
          <p:nvPr/>
        </p:nvSpPr>
        <p:spPr>
          <a:xfrm>
            <a:off x="7794624" y="5755963"/>
            <a:ext cx="212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Feedback from Coq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B10FC7-DCAB-2B34-8FB4-4E8F16673A77}"/>
              </a:ext>
            </a:extLst>
          </p:cNvPr>
          <p:cNvSpPr txBox="1"/>
          <p:nvPr/>
        </p:nvSpPr>
        <p:spPr>
          <a:xfrm>
            <a:off x="10405930" y="2913099"/>
            <a:ext cx="174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Coq</a:t>
            </a:r>
          </a:p>
        </p:txBody>
      </p:sp>
      <p:pic>
        <p:nvPicPr>
          <p:cNvPr id="26" name="Picture 2" descr="Bonhomme Images – Browse 7,464 Stock Photos, Vectors, and Video | Adobe  Stock">
            <a:extLst>
              <a:ext uri="{FF2B5EF4-FFF2-40B4-BE49-F238E27FC236}">
                <a16:creationId xmlns:a16="http://schemas.microsoft.com/office/drawing/2014/main" id="{D1BB19B7-159B-97F3-9BBA-A0937F912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24" y="2575681"/>
            <a:ext cx="1940921" cy="229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F5FD3671-D6EF-E462-ADE2-A7876A91B0B6}"/>
              </a:ext>
            </a:extLst>
          </p:cNvPr>
          <p:cNvSpPr/>
          <p:nvPr/>
        </p:nvSpPr>
        <p:spPr>
          <a:xfrm>
            <a:off x="1388967" y="3308180"/>
            <a:ext cx="1145450" cy="5459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BDE5B0A9-98F5-EE6B-F774-B50441CA9C7B}"/>
              </a:ext>
            </a:extLst>
          </p:cNvPr>
          <p:cNvSpPr/>
          <p:nvPr/>
        </p:nvSpPr>
        <p:spPr>
          <a:xfrm>
            <a:off x="1398406" y="4034524"/>
            <a:ext cx="1004433" cy="5459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4F99F16E-845C-3772-069E-AE8777F52334}"/>
              </a:ext>
            </a:extLst>
          </p:cNvPr>
          <p:cNvSpPr/>
          <p:nvPr/>
        </p:nvSpPr>
        <p:spPr>
          <a:xfrm>
            <a:off x="9582951" y="3433843"/>
            <a:ext cx="1145450" cy="5459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Left 29">
            <a:extLst>
              <a:ext uri="{FF2B5EF4-FFF2-40B4-BE49-F238E27FC236}">
                <a16:creationId xmlns:a16="http://schemas.microsoft.com/office/drawing/2014/main" id="{F890A3DA-F655-9E70-490D-BBD944F5C401}"/>
              </a:ext>
            </a:extLst>
          </p:cNvPr>
          <p:cNvSpPr/>
          <p:nvPr/>
        </p:nvSpPr>
        <p:spPr>
          <a:xfrm>
            <a:off x="9582951" y="4026473"/>
            <a:ext cx="1004433" cy="5459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DCE626-5396-4D73-375E-1395CC5567F5}"/>
              </a:ext>
            </a:extLst>
          </p:cNvPr>
          <p:cNvSpPr txBox="1"/>
          <p:nvPr/>
        </p:nvSpPr>
        <p:spPr>
          <a:xfrm>
            <a:off x="4027806" y="5757863"/>
            <a:ext cx="129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Edited file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18F97C9D-0D57-900C-3EC2-83CC3002CDE3}"/>
              </a:ext>
            </a:extLst>
          </p:cNvPr>
          <p:cNvSpPr/>
          <p:nvPr/>
        </p:nvSpPr>
        <p:spPr>
          <a:xfrm rot="16200000">
            <a:off x="4455847" y="2887213"/>
            <a:ext cx="443782" cy="5253416"/>
          </a:xfrm>
          <a:prstGeom prst="leftBrace">
            <a:avLst>
              <a:gd name="adj1" fmla="val 47118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3EA72A-8ACB-3976-54AD-77155C4FAF0C}"/>
              </a:ext>
            </a:extLst>
          </p:cNvPr>
          <p:cNvSpPr/>
          <p:nvPr/>
        </p:nvSpPr>
        <p:spPr>
          <a:xfrm rot="16200000">
            <a:off x="8500818" y="4095657"/>
            <a:ext cx="443782" cy="2836527"/>
          </a:xfrm>
          <a:prstGeom prst="leftBrace">
            <a:avLst>
              <a:gd name="adj1" fmla="val 4954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2B14B-AADF-36C1-B1C9-76DBFED0CF98}"/>
              </a:ext>
            </a:extLst>
          </p:cNvPr>
          <p:cNvSpPr txBox="1"/>
          <p:nvPr/>
        </p:nvSpPr>
        <p:spPr>
          <a:xfrm>
            <a:off x="1767431" y="6227512"/>
            <a:ext cx="9923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There is also a web version of Coq (no installation required): https://coq.vercel.app/</a:t>
            </a:r>
          </a:p>
        </p:txBody>
      </p:sp>
    </p:spTree>
    <p:extLst>
      <p:ext uri="{BB962C8B-B14F-4D97-AF65-F5344CB8AC3E}">
        <p14:creationId xmlns:p14="http://schemas.microsoft.com/office/powerpoint/2010/main" val="335941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4FC03B-9C5D-3CAB-AF46-6F7D7FFA6457}"/>
              </a:ext>
            </a:extLst>
          </p:cNvPr>
          <p:cNvSpPr/>
          <p:nvPr/>
        </p:nvSpPr>
        <p:spPr>
          <a:xfrm>
            <a:off x="322730" y="1463040"/>
            <a:ext cx="3757246" cy="345936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Diagram editor</a:t>
            </a:r>
          </a:p>
          <a:p>
            <a:pPr algn="ctr"/>
            <a:r>
              <a:rPr lang="en-US" dirty="0"/>
              <a:t>(standalone version)</a:t>
            </a:r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4A162-F508-8D76-F9E7-CA3D1A95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Architecture of YADE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3FDDB-E228-82AA-2248-C028E0EBC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A2D0B7-59BE-C3D0-3105-F0ACC9A5AD3F}"/>
              </a:ext>
            </a:extLst>
          </p:cNvPr>
          <p:cNvSpPr/>
          <p:nvPr/>
        </p:nvSpPr>
        <p:spPr>
          <a:xfrm>
            <a:off x="7208950" y="1529716"/>
            <a:ext cx="4532781" cy="345936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/>
              <a:t>Visual Studio Code</a:t>
            </a:r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415C2-8E22-0005-4F5A-2C4DA2ED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61" y="2443487"/>
            <a:ext cx="2533218" cy="15172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695BA99-9850-FBDB-395B-F51A65932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089" y="1482564"/>
            <a:ext cx="606910" cy="60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mart error recovery">
            <a:extLst>
              <a:ext uri="{FF2B5EF4-FFF2-40B4-BE49-F238E27FC236}">
                <a16:creationId xmlns:a16="http://schemas.microsoft.com/office/drawing/2014/main" id="{0DFEDEDC-7CE6-9461-AC7C-4C2930BE6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444" y="2745300"/>
            <a:ext cx="3911082" cy="158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C1AFA0C7-A601-9655-2078-94476F5F7BCA}"/>
              </a:ext>
            </a:extLst>
          </p:cNvPr>
          <p:cNvSpPr/>
          <p:nvPr/>
        </p:nvSpPr>
        <p:spPr>
          <a:xfrm>
            <a:off x="4116730" y="1912828"/>
            <a:ext cx="2043953" cy="5916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proofs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7DADA8-54CC-6C8A-85B2-8A3A389B1B3C}"/>
              </a:ext>
            </a:extLst>
          </p:cNvPr>
          <p:cNvSpPr/>
          <p:nvPr/>
        </p:nvSpPr>
        <p:spPr>
          <a:xfrm>
            <a:off x="6197437" y="1529716"/>
            <a:ext cx="1117763" cy="345936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Custom </a:t>
            </a:r>
            <a:r>
              <a:rPr lang="en-US" err="1"/>
              <a:t>vscode</a:t>
            </a:r>
            <a:r>
              <a:rPr lang="en-US"/>
              <a:t> extension</a:t>
            </a:r>
          </a:p>
          <a:p>
            <a:pPr algn="ctr"/>
            <a:r>
              <a:rPr lang="en-US"/>
              <a:t>(building upon coq-</a:t>
            </a:r>
            <a:r>
              <a:rPr lang="en-US" err="1"/>
              <a:t>lsp</a:t>
            </a:r>
            <a:r>
              <a:rPr lang="en-US"/>
              <a:t>)</a:t>
            </a:r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E1829-C76B-E54D-BF94-3C6577D0354B}"/>
              </a:ext>
            </a:extLst>
          </p:cNvPr>
          <p:cNvSpPr txBox="1"/>
          <p:nvPr/>
        </p:nvSpPr>
        <p:spPr>
          <a:xfrm>
            <a:off x="7360427" y="5486184"/>
            <a:ext cx="357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(+ Coq library for custom notations)</a:t>
            </a:r>
            <a:endParaRPr lang="fr-FR" dirty="0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67FA8200-1148-F870-87DA-275B8BE49600}"/>
              </a:ext>
            </a:extLst>
          </p:cNvPr>
          <p:cNvSpPr/>
          <p:nvPr/>
        </p:nvSpPr>
        <p:spPr>
          <a:xfrm>
            <a:off x="3637932" y="2436656"/>
            <a:ext cx="2507522" cy="1517222"/>
          </a:xfrm>
          <a:prstGeom prst="leftArrow">
            <a:avLst>
              <a:gd name="adj1" fmla="val 50000"/>
              <a:gd name="adj2" fmla="val 5727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diagram </a:t>
            </a:r>
          </a:p>
          <a:p>
            <a:pPr algn="ctr"/>
            <a:r>
              <a:rPr lang="en-US" dirty="0"/>
              <a:t>under cursor</a:t>
            </a:r>
            <a:endParaRPr lang="fr-FR" dirty="0"/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D09D4FD4-F83F-344D-5082-77361C93B0EF}"/>
              </a:ext>
            </a:extLst>
          </p:cNvPr>
          <p:cNvSpPr/>
          <p:nvPr/>
        </p:nvSpPr>
        <p:spPr>
          <a:xfrm>
            <a:off x="3772764" y="3989961"/>
            <a:ext cx="2637450" cy="1517222"/>
          </a:xfrm>
          <a:prstGeom prst="left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diagrams step by step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53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A9CAB-4BC8-0828-EB12-483F36EF9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78" y="480934"/>
            <a:ext cx="10363200" cy="5178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Natural transformations compose: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61FD1-CBE1-4C1A-389B-84B92D269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B77C36-2070-3259-F45F-1AE717E11FF6}"/>
                  </a:ext>
                </a:extLst>
              </p:cNvPr>
              <p:cNvSpPr txBox="1"/>
              <p:nvPr/>
            </p:nvSpPr>
            <p:spPr>
              <a:xfrm>
                <a:off x="1118860" y="2461845"/>
                <a:ext cx="4051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B77C36-2070-3259-F45F-1AE717E11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860" y="2461845"/>
                <a:ext cx="405176" cy="276999"/>
              </a:xfrm>
              <a:prstGeom prst="rect">
                <a:avLst/>
              </a:prstGeom>
              <a:blipFill>
                <a:blip r:embed="rId2"/>
                <a:stretch>
                  <a:fillRect l="-13636" r="-4545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2F48FB-20D1-CAE8-2387-32C6FC2D262D}"/>
                  </a:ext>
                </a:extLst>
              </p:cNvPr>
              <p:cNvSpPr txBox="1"/>
              <p:nvPr/>
            </p:nvSpPr>
            <p:spPr>
              <a:xfrm>
                <a:off x="1118860" y="3700278"/>
                <a:ext cx="4104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2F48FB-20D1-CAE8-2387-32C6FC2D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860" y="3700278"/>
                <a:ext cx="410497" cy="276999"/>
              </a:xfrm>
              <a:prstGeom prst="rect">
                <a:avLst/>
              </a:prstGeom>
              <a:blipFill>
                <a:blip r:embed="rId3"/>
                <a:stretch>
                  <a:fillRect l="-13433" r="-4478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6B5538-F19B-D5A2-3894-B41C79AEB316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1321448" y="2738844"/>
            <a:ext cx="2661" cy="961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7131D5-8C91-0B68-E0AC-5C9DD94E38F2}"/>
                  </a:ext>
                </a:extLst>
              </p:cNvPr>
              <p:cNvSpPr txBox="1"/>
              <p:nvPr/>
            </p:nvSpPr>
            <p:spPr>
              <a:xfrm>
                <a:off x="838200" y="3034606"/>
                <a:ext cx="381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𝐹𝑓</m:t>
                      </m:r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7131D5-8C91-0B68-E0AC-5C9DD94E3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34606"/>
                <a:ext cx="381954" cy="369332"/>
              </a:xfrm>
              <a:prstGeom prst="rect">
                <a:avLst/>
              </a:prstGeom>
              <a:blipFill>
                <a:blip r:embed="rId4"/>
                <a:stretch>
                  <a:fillRect l="-4839" r="-22581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E44B38-29C0-F546-AAA3-50753D362C78}"/>
                  </a:ext>
                </a:extLst>
              </p:cNvPr>
              <p:cNvSpPr txBox="1"/>
              <p:nvPr/>
            </p:nvSpPr>
            <p:spPr>
              <a:xfrm>
                <a:off x="2491314" y="2452058"/>
                <a:ext cx="411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E44B38-29C0-F546-AAA3-50753D362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314" y="2452058"/>
                <a:ext cx="411075" cy="276999"/>
              </a:xfrm>
              <a:prstGeom prst="rect">
                <a:avLst/>
              </a:prstGeom>
              <a:blipFill>
                <a:blip r:embed="rId5"/>
                <a:stretch>
                  <a:fillRect l="-13433" r="-4478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4DAE28-33F7-F305-7B9A-3D027A85FE15}"/>
                  </a:ext>
                </a:extLst>
              </p:cNvPr>
              <p:cNvSpPr txBox="1"/>
              <p:nvPr/>
            </p:nvSpPr>
            <p:spPr>
              <a:xfrm>
                <a:off x="2491314" y="3700278"/>
                <a:ext cx="4062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4DAE28-33F7-F305-7B9A-3D027A85F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314" y="3700278"/>
                <a:ext cx="406265" cy="276999"/>
              </a:xfrm>
              <a:prstGeom prst="rect">
                <a:avLst/>
              </a:prstGeom>
              <a:blipFill>
                <a:blip r:embed="rId6"/>
                <a:stretch>
                  <a:fillRect l="-13636" r="-6061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4B0AB3-1366-37C3-9EBA-EF88B9BCE95D}"/>
              </a:ext>
            </a:extLst>
          </p:cNvPr>
          <p:cNvCxnSpPr>
            <a:stCxn id="9" idx="3"/>
            <a:endCxn id="14" idx="1"/>
          </p:cNvCxnSpPr>
          <p:nvPr/>
        </p:nvCxnSpPr>
        <p:spPr>
          <a:xfrm flipV="1">
            <a:off x="1524036" y="2590558"/>
            <a:ext cx="967278" cy="9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6CB3A25-1A08-4D0D-D0C1-EFC95B77049D}"/>
                  </a:ext>
                </a:extLst>
              </p:cNvPr>
              <p:cNvSpPr txBox="1"/>
              <p:nvPr/>
            </p:nvSpPr>
            <p:spPr>
              <a:xfrm>
                <a:off x="1808293" y="2256807"/>
                <a:ext cx="369908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6CB3A25-1A08-4D0D-D0C1-EFC95B770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293" y="2256807"/>
                <a:ext cx="369908" cy="300788"/>
              </a:xfrm>
              <a:prstGeom prst="rect">
                <a:avLst/>
              </a:prstGeom>
              <a:blipFill>
                <a:blip r:embed="rId7"/>
                <a:stretch>
                  <a:fillRect l="-8333" r="-1667" b="-1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D5929CE-AA26-2D6E-0DEA-F48F312E8CC9}"/>
                  </a:ext>
                </a:extLst>
              </p:cNvPr>
              <p:cNvSpPr txBox="1"/>
              <p:nvPr/>
            </p:nvSpPr>
            <p:spPr>
              <a:xfrm>
                <a:off x="1822721" y="3909726"/>
                <a:ext cx="369908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D5929CE-AA26-2D6E-0DEA-F48F312E8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721" y="3909726"/>
                <a:ext cx="369908" cy="300788"/>
              </a:xfrm>
              <a:prstGeom prst="rect">
                <a:avLst/>
              </a:prstGeom>
              <a:blipFill>
                <a:blip r:embed="rId8"/>
                <a:stretch>
                  <a:fillRect l="-8197" b="-1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F287898-1021-8A6D-F5AC-B1337B8AE59B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1529357" y="3838778"/>
            <a:ext cx="96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0EC32-0DB8-34E7-85F6-DE1786E4FC46}"/>
                  </a:ext>
                </a:extLst>
              </p:cNvPr>
              <p:cNvSpPr txBox="1"/>
              <p:nvPr/>
            </p:nvSpPr>
            <p:spPr>
              <a:xfrm>
                <a:off x="1544136" y="3057908"/>
                <a:ext cx="2219134" cy="292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𝐻𝑓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𝐹𝑓</m:t>
                      </m:r>
                    </m:oMath>
                  </m:oMathPara>
                </a14:m>
                <a:endParaRPr lang="fr-F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40EC32-0DB8-34E7-85F6-DE1786E4F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136" y="3057908"/>
                <a:ext cx="2219134" cy="2929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D7F70B-C95A-D981-E7C2-D94950372D0D}"/>
              </a:ext>
            </a:extLst>
          </p:cNvPr>
          <p:cNvCxnSpPr/>
          <p:nvPr/>
        </p:nvCxnSpPr>
        <p:spPr>
          <a:xfrm flipV="1">
            <a:off x="2989381" y="2590558"/>
            <a:ext cx="967278" cy="9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42E6B45-711C-EBCA-436D-6FDFE6DE766E}"/>
                  </a:ext>
                </a:extLst>
              </p:cNvPr>
              <p:cNvSpPr txBox="1"/>
              <p:nvPr/>
            </p:nvSpPr>
            <p:spPr>
              <a:xfrm>
                <a:off x="3273638" y="2256807"/>
                <a:ext cx="356828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42E6B45-711C-EBCA-436D-6FDFE6DE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638" y="2256807"/>
                <a:ext cx="356828" cy="300788"/>
              </a:xfrm>
              <a:prstGeom prst="rect">
                <a:avLst/>
              </a:prstGeom>
              <a:blipFill>
                <a:blip r:embed="rId10"/>
                <a:stretch>
                  <a:fillRect l="-23729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3D3FC5-6CD6-8ED3-FD90-6CD01B77446A}"/>
                  </a:ext>
                </a:extLst>
              </p:cNvPr>
              <p:cNvSpPr txBox="1"/>
              <p:nvPr/>
            </p:nvSpPr>
            <p:spPr>
              <a:xfrm>
                <a:off x="3946003" y="3700278"/>
                <a:ext cx="428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3D3FC5-6CD6-8ED3-FD90-6CD01B774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003" y="3700278"/>
                <a:ext cx="428707" cy="276999"/>
              </a:xfrm>
              <a:prstGeom prst="rect">
                <a:avLst/>
              </a:prstGeom>
              <a:blipFill>
                <a:blip r:embed="rId11"/>
                <a:stretch>
                  <a:fillRect l="-11268" r="-5634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854DCD-66A8-7FA0-B5AB-827F7ED1D8E2}"/>
              </a:ext>
            </a:extLst>
          </p:cNvPr>
          <p:cNvCxnSpPr>
            <a:endCxn id="27" idx="0"/>
          </p:cNvCxnSpPr>
          <p:nvPr/>
        </p:nvCxnSpPr>
        <p:spPr>
          <a:xfrm>
            <a:off x="4151541" y="2729057"/>
            <a:ext cx="8816" cy="971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90DC692-A9B4-28AD-5C3E-889EE0384839}"/>
                  </a:ext>
                </a:extLst>
              </p:cNvPr>
              <p:cNvSpPr txBox="1"/>
              <p:nvPr/>
            </p:nvSpPr>
            <p:spPr>
              <a:xfrm>
                <a:off x="3277410" y="3909726"/>
                <a:ext cx="356828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90DC692-A9B4-28AD-5C3E-889EE0384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410" y="3909726"/>
                <a:ext cx="356828" cy="300788"/>
              </a:xfrm>
              <a:prstGeom prst="rect">
                <a:avLst/>
              </a:prstGeom>
              <a:blipFill>
                <a:blip r:embed="rId12"/>
                <a:stretch>
                  <a:fillRect l="-24138" r="-1724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CE0AFD4-E64C-4578-1364-CCE8CCB36DB0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984046" y="3838778"/>
            <a:ext cx="96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7B13A49-B5DF-3ED5-93AA-0BED9B39B94B}"/>
                  </a:ext>
                </a:extLst>
              </p:cNvPr>
              <p:cNvSpPr txBox="1"/>
              <p:nvPr/>
            </p:nvSpPr>
            <p:spPr>
              <a:xfrm>
                <a:off x="4206067" y="3034682"/>
                <a:ext cx="6109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𝐻𝑓</m:t>
                      </m:r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7B13A49-B5DF-3ED5-93AA-0BED9B39B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067" y="3034682"/>
                <a:ext cx="610953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E1FB31-99D6-8942-C551-888C3F2E73F2}"/>
                  </a:ext>
                </a:extLst>
              </p:cNvPr>
              <p:cNvSpPr txBox="1"/>
              <p:nvPr/>
            </p:nvSpPr>
            <p:spPr>
              <a:xfrm>
                <a:off x="3976149" y="2432793"/>
                <a:ext cx="4301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E1FB31-99D6-8942-C551-888C3F2E7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149" y="2432793"/>
                <a:ext cx="430118" cy="276999"/>
              </a:xfrm>
              <a:prstGeom prst="rect">
                <a:avLst/>
              </a:prstGeom>
              <a:blipFill>
                <a:blip r:embed="rId14"/>
                <a:stretch>
                  <a:fillRect l="-11268" r="-4225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4BCA7C-243D-CE9D-693F-7AA6263C1982}"/>
                  </a:ext>
                </a:extLst>
              </p:cNvPr>
              <p:cNvSpPr txBox="1"/>
              <p:nvPr/>
            </p:nvSpPr>
            <p:spPr>
              <a:xfrm>
                <a:off x="1118860" y="4894965"/>
                <a:ext cx="4051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4BCA7C-243D-CE9D-693F-7AA6263C1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860" y="4894965"/>
                <a:ext cx="405176" cy="276999"/>
              </a:xfrm>
              <a:prstGeom prst="rect">
                <a:avLst/>
              </a:prstGeom>
              <a:blipFill>
                <a:blip r:embed="rId15"/>
                <a:stretch>
                  <a:fillRect l="-13636" r="-4545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42A391-B50A-31C7-25DA-52246E500B4F}"/>
                  </a:ext>
                </a:extLst>
              </p:cNvPr>
              <p:cNvSpPr txBox="1"/>
              <p:nvPr/>
            </p:nvSpPr>
            <p:spPr>
              <a:xfrm>
                <a:off x="1118860" y="6133398"/>
                <a:ext cx="4104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42A391-B50A-31C7-25DA-52246E500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860" y="6133398"/>
                <a:ext cx="410497" cy="276999"/>
              </a:xfrm>
              <a:prstGeom prst="rect">
                <a:avLst/>
              </a:prstGeom>
              <a:blipFill>
                <a:blip r:embed="rId16"/>
                <a:stretch>
                  <a:fillRect l="-13433" r="-4478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2C77394-7293-54B4-C880-06AD88404F8B}"/>
              </a:ext>
            </a:extLst>
          </p:cNvPr>
          <p:cNvCxnSpPr>
            <a:stCxn id="34" idx="2"/>
            <a:endCxn id="35" idx="0"/>
          </p:cNvCxnSpPr>
          <p:nvPr/>
        </p:nvCxnSpPr>
        <p:spPr>
          <a:xfrm>
            <a:off x="1321448" y="5171964"/>
            <a:ext cx="2661" cy="961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4D9209D-FD01-37C8-5466-BB902CD4D543}"/>
                  </a:ext>
                </a:extLst>
              </p:cNvPr>
              <p:cNvSpPr txBox="1"/>
              <p:nvPr/>
            </p:nvSpPr>
            <p:spPr>
              <a:xfrm>
                <a:off x="838200" y="5467726"/>
                <a:ext cx="381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𝐹𝑓</m:t>
                      </m:r>
                    </m:oMath>
                  </m:oMathPara>
                </a14:m>
                <a:endParaRPr lang="fr-FR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4D9209D-FD01-37C8-5466-BB902CD4D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67726"/>
                <a:ext cx="381954" cy="369332"/>
              </a:xfrm>
              <a:prstGeom prst="rect">
                <a:avLst/>
              </a:prstGeom>
              <a:blipFill>
                <a:blip r:embed="rId17"/>
                <a:stretch>
                  <a:fillRect l="-4839" r="-22581"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9A31308-A9A2-1E2D-CAD7-6A32BF8120F5}"/>
                  </a:ext>
                </a:extLst>
              </p:cNvPr>
              <p:cNvSpPr txBox="1"/>
              <p:nvPr/>
            </p:nvSpPr>
            <p:spPr>
              <a:xfrm>
                <a:off x="2491314" y="4885178"/>
                <a:ext cx="411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9A31308-A9A2-1E2D-CAD7-6A32BF812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314" y="4885178"/>
                <a:ext cx="411075" cy="276999"/>
              </a:xfrm>
              <a:prstGeom prst="rect">
                <a:avLst/>
              </a:prstGeom>
              <a:blipFill>
                <a:blip r:embed="rId18"/>
                <a:stretch>
                  <a:fillRect l="-13433" r="-4478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FBE2AC0-9186-466B-FABA-6210B8029176}"/>
                  </a:ext>
                </a:extLst>
              </p:cNvPr>
              <p:cNvSpPr txBox="1"/>
              <p:nvPr/>
            </p:nvSpPr>
            <p:spPr>
              <a:xfrm>
                <a:off x="2491314" y="6133398"/>
                <a:ext cx="4062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𝐺𝑐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FBE2AC0-9186-466B-FABA-6210B8029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314" y="6133398"/>
                <a:ext cx="406265" cy="276999"/>
              </a:xfrm>
              <a:prstGeom prst="rect">
                <a:avLst/>
              </a:prstGeom>
              <a:blipFill>
                <a:blip r:embed="rId19"/>
                <a:stretch>
                  <a:fillRect l="-13636" r="-6061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32CD0E8-0A39-24FE-54C5-D585BE4C4C65}"/>
              </a:ext>
            </a:extLst>
          </p:cNvPr>
          <p:cNvCxnSpPr>
            <a:stCxn id="38" idx="2"/>
            <a:endCxn id="39" idx="0"/>
          </p:cNvCxnSpPr>
          <p:nvPr/>
        </p:nvCxnSpPr>
        <p:spPr>
          <a:xfrm flipH="1">
            <a:off x="2694447" y="5162177"/>
            <a:ext cx="2405" cy="97122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157419-4A5D-FA60-C51C-1DA5A66F25E5}"/>
                  </a:ext>
                </a:extLst>
              </p:cNvPr>
              <p:cNvSpPr txBox="1"/>
              <p:nvPr/>
            </p:nvSpPr>
            <p:spPr>
              <a:xfrm>
                <a:off x="2653703" y="5487067"/>
                <a:ext cx="381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𝐺𝑓</m:t>
                      </m:r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157419-4A5D-FA60-C51C-1DA5A66F2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703" y="5487067"/>
                <a:ext cx="381954" cy="369332"/>
              </a:xfrm>
              <a:prstGeom prst="rect">
                <a:avLst/>
              </a:prstGeom>
              <a:blipFill>
                <a:blip r:embed="rId20"/>
                <a:stretch>
                  <a:fillRect l="-4762" r="-23810"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8B4C049-3209-0ACF-4D3C-C98FEB1A4599}"/>
              </a:ext>
            </a:extLst>
          </p:cNvPr>
          <p:cNvCxnSpPr>
            <a:stCxn id="34" idx="3"/>
            <a:endCxn id="38" idx="1"/>
          </p:cNvCxnSpPr>
          <p:nvPr/>
        </p:nvCxnSpPr>
        <p:spPr>
          <a:xfrm flipV="1">
            <a:off x="1524036" y="5023678"/>
            <a:ext cx="967278" cy="9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BC21A7-C979-ADF9-781F-846A3C4DBBFB}"/>
                  </a:ext>
                </a:extLst>
              </p:cNvPr>
              <p:cNvSpPr txBox="1"/>
              <p:nvPr/>
            </p:nvSpPr>
            <p:spPr>
              <a:xfrm>
                <a:off x="1808293" y="4689927"/>
                <a:ext cx="369908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BC21A7-C979-ADF9-781F-846A3C4DB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293" y="4689927"/>
                <a:ext cx="369908" cy="300788"/>
              </a:xfrm>
              <a:prstGeom prst="rect">
                <a:avLst/>
              </a:prstGeom>
              <a:blipFill>
                <a:blip r:embed="rId21"/>
                <a:stretch>
                  <a:fillRect l="-8333" r="-1667" b="-1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16AAD0-06EF-7C54-88E2-70EF47AD5512}"/>
                  </a:ext>
                </a:extLst>
              </p:cNvPr>
              <p:cNvSpPr txBox="1"/>
              <p:nvPr/>
            </p:nvSpPr>
            <p:spPr>
              <a:xfrm>
                <a:off x="1822721" y="6342846"/>
                <a:ext cx="369908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16AAD0-06EF-7C54-88E2-70EF47AD5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721" y="6342846"/>
                <a:ext cx="369908" cy="300788"/>
              </a:xfrm>
              <a:prstGeom prst="rect">
                <a:avLst/>
              </a:prstGeom>
              <a:blipFill>
                <a:blip r:embed="rId22"/>
                <a:stretch>
                  <a:fillRect l="-8197" b="-1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E2F674D-5768-D098-8A7F-AD5A2558DAF9}"/>
              </a:ext>
            </a:extLst>
          </p:cNvPr>
          <p:cNvCxnSpPr>
            <a:cxnSpLocks/>
            <a:stCxn id="35" idx="3"/>
            <a:endCxn id="39" idx="1"/>
          </p:cNvCxnSpPr>
          <p:nvPr/>
        </p:nvCxnSpPr>
        <p:spPr>
          <a:xfrm>
            <a:off x="1529357" y="6271898"/>
            <a:ext cx="96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A36D9D-A994-38A0-E0F6-E770FA8DF046}"/>
              </a:ext>
            </a:extLst>
          </p:cNvPr>
          <p:cNvCxnSpPr/>
          <p:nvPr/>
        </p:nvCxnSpPr>
        <p:spPr>
          <a:xfrm flipV="1">
            <a:off x="2989381" y="5023678"/>
            <a:ext cx="967278" cy="9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AB92755-CF93-ACAC-53F8-96889EFEF25C}"/>
                  </a:ext>
                </a:extLst>
              </p:cNvPr>
              <p:cNvSpPr txBox="1"/>
              <p:nvPr/>
            </p:nvSpPr>
            <p:spPr>
              <a:xfrm>
                <a:off x="3273638" y="4689927"/>
                <a:ext cx="356828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AB92755-CF93-ACAC-53F8-96889EFEF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638" y="4689927"/>
                <a:ext cx="356828" cy="300788"/>
              </a:xfrm>
              <a:prstGeom prst="rect">
                <a:avLst/>
              </a:prstGeom>
              <a:blipFill>
                <a:blip r:embed="rId23"/>
                <a:stretch>
                  <a:fillRect l="-23729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837233F-591F-5219-03B5-E788A09123CF}"/>
                  </a:ext>
                </a:extLst>
              </p:cNvPr>
              <p:cNvSpPr txBox="1"/>
              <p:nvPr/>
            </p:nvSpPr>
            <p:spPr>
              <a:xfrm>
                <a:off x="3946003" y="6133398"/>
                <a:ext cx="428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837233F-591F-5219-03B5-E788A0912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003" y="6133398"/>
                <a:ext cx="428707" cy="276999"/>
              </a:xfrm>
              <a:prstGeom prst="rect">
                <a:avLst/>
              </a:prstGeom>
              <a:blipFill>
                <a:blip r:embed="rId24"/>
                <a:stretch>
                  <a:fillRect l="-11268" r="-5634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22ED1DF-C238-5DD8-3B00-785AB55E4DC0}"/>
              </a:ext>
            </a:extLst>
          </p:cNvPr>
          <p:cNvCxnSpPr>
            <a:endCxn id="49" idx="0"/>
          </p:cNvCxnSpPr>
          <p:nvPr/>
        </p:nvCxnSpPr>
        <p:spPr>
          <a:xfrm>
            <a:off x="4151541" y="5162177"/>
            <a:ext cx="8816" cy="971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E68AF9-F119-60B6-51EF-D9BB506CD5AB}"/>
                  </a:ext>
                </a:extLst>
              </p:cNvPr>
              <p:cNvSpPr txBox="1"/>
              <p:nvPr/>
            </p:nvSpPr>
            <p:spPr>
              <a:xfrm>
                <a:off x="3277410" y="6342846"/>
                <a:ext cx="356828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E68AF9-F119-60B6-51EF-D9BB506CD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410" y="6342846"/>
                <a:ext cx="356828" cy="300788"/>
              </a:xfrm>
              <a:prstGeom prst="rect">
                <a:avLst/>
              </a:prstGeom>
              <a:blipFill>
                <a:blip r:embed="rId25"/>
                <a:stretch>
                  <a:fillRect l="-24138" r="-1724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2B8E177-90C9-4526-E6E0-794BA0C1C777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2984046" y="6271898"/>
            <a:ext cx="96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C96221C-D593-AE40-8C82-338FD3B1B6CB}"/>
                  </a:ext>
                </a:extLst>
              </p:cNvPr>
              <p:cNvSpPr txBox="1"/>
              <p:nvPr/>
            </p:nvSpPr>
            <p:spPr>
              <a:xfrm>
                <a:off x="4206067" y="5467802"/>
                <a:ext cx="6109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𝐻𝑓</m:t>
                      </m:r>
                    </m:oMath>
                  </m:oMathPara>
                </a14:m>
                <a:endParaRPr lang="fr-FR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C96221C-D593-AE40-8C82-338FD3B1B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067" y="5467802"/>
                <a:ext cx="610953" cy="369332"/>
              </a:xfrm>
              <a:prstGeom prst="rect">
                <a:avLst/>
              </a:prstGeom>
              <a:blipFill>
                <a:blip r:embed="rId2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382ED8B-0965-4E70-5BE4-F2CF7E88A193}"/>
                  </a:ext>
                </a:extLst>
              </p:cNvPr>
              <p:cNvSpPr txBox="1"/>
              <p:nvPr/>
            </p:nvSpPr>
            <p:spPr>
              <a:xfrm>
                <a:off x="3976149" y="4865913"/>
                <a:ext cx="4301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382ED8B-0965-4E70-5BE4-F2CF7E88A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149" y="4865913"/>
                <a:ext cx="430118" cy="276999"/>
              </a:xfrm>
              <a:prstGeom prst="rect">
                <a:avLst/>
              </a:prstGeom>
              <a:blipFill>
                <a:blip r:embed="rId27"/>
                <a:stretch>
                  <a:fillRect l="-11268" r="-4225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Arrow: Down 54">
            <a:extLst>
              <a:ext uri="{FF2B5EF4-FFF2-40B4-BE49-F238E27FC236}">
                <a16:creationId xmlns:a16="http://schemas.microsoft.com/office/drawing/2014/main" id="{F226C0D4-3997-3AFB-46A7-A7E1F2B47343}"/>
              </a:ext>
            </a:extLst>
          </p:cNvPr>
          <p:cNvSpPr/>
          <p:nvPr/>
        </p:nvSpPr>
        <p:spPr>
          <a:xfrm>
            <a:off x="2388198" y="4210514"/>
            <a:ext cx="573675" cy="5994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6C0319-FD73-2A6A-A618-208B347B6465}"/>
              </a:ext>
            </a:extLst>
          </p:cNvPr>
          <p:cNvSpPr txBox="1"/>
          <p:nvPr/>
        </p:nvSpPr>
        <p:spPr>
          <a:xfrm>
            <a:off x="1836423" y="55323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</a:t>
            </a:r>
            <a:endParaRPr lang="fr-FR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3EE2A3-9948-3538-3BFB-8118F0C49EE7}"/>
              </a:ext>
            </a:extLst>
          </p:cNvPr>
          <p:cNvSpPr txBox="1"/>
          <p:nvPr/>
        </p:nvSpPr>
        <p:spPr>
          <a:xfrm>
            <a:off x="3312878" y="551015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  <a:endParaRPr lang="fr-FR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C0404F-5933-E344-6BA9-29096238410D}"/>
              </a:ext>
            </a:extLst>
          </p:cNvPr>
          <p:cNvSpPr txBox="1"/>
          <p:nvPr/>
        </p:nvSpPr>
        <p:spPr>
          <a:xfrm>
            <a:off x="9220200" y="1814744"/>
            <a:ext cx="331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Computer-</a:t>
            </a:r>
            <a:r>
              <a:rPr lang="fr-FR" dirty="0" err="1"/>
              <a:t>friendly</a:t>
            </a:r>
            <a:r>
              <a:rPr lang="fr-FR" dirty="0"/>
              <a:t>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B72687-4E32-3BBF-9A90-DDF0650EE19E}"/>
                  </a:ext>
                </a:extLst>
              </p:cNvPr>
              <p:cNvSpPr txBox="1"/>
              <p:nvPr/>
            </p:nvSpPr>
            <p:spPr>
              <a:xfrm>
                <a:off x="8420444" y="3106861"/>
                <a:ext cx="3925793" cy="23796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𝐺𝑓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pPr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𝐹𝑓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                  </a:t>
                </a:r>
                <a:endParaRPr lang="en-US" b="0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B72687-4E32-3BBF-9A90-DDF0650E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444" y="3106861"/>
                <a:ext cx="3925793" cy="237969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04C24086-38C5-6C8C-703F-FBC268527352}"/>
              </a:ext>
            </a:extLst>
          </p:cNvPr>
          <p:cNvSpPr/>
          <p:nvPr/>
        </p:nvSpPr>
        <p:spPr>
          <a:xfrm>
            <a:off x="4732064" y="1223075"/>
            <a:ext cx="4039710" cy="1317338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Automatic generation?</a:t>
            </a:r>
            <a:endParaRPr lang="fr-FR" sz="28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A30677-CD73-2B44-2538-CA7274D0C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077" y="2491671"/>
            <a:ext cx="4621178" cy="598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7AF03E9-6273-DEA7-0423-F2DB4AF26C61}"/>
              </a:ext>
            </a:extLst>
          </p:cNvPr>
          <p:cNvSpPr/>
          <p:nvPr/>
        </p:nvSpPr>
        <p:spPr>
          <a:xfrm>
            <a:off x="4853097" y="2491671"/>
            <a:ext cx="1251948" cy="8862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7738FD-57E2-B31A-79C2-DD8594730C82}"/>
              </a:ext>
            </a:extLst>
          </p:cNvPr>
          <p:cNvSpPr txBox="1"/>
          <p:nvPr/>
        </p:nvSpPr>
        <p:spPr>
          <a:xfrm>
            <a:off x="4493438" y="2505670"/>
            <a:ext cx="175391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YADE</a:t>
            </a:r>
            <a:endParaRPr lang="fr-FR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47AF9-07FA-B7D7-5921-4E920F60BC5F}"/>
              </a:ext>
            </a:extLst>
          </p:cNvPr>
          <p:cNvSpPr txBox="1"/>
          <p:nvPr/>
        </p:nvSpPr>
        <p:spPr>
          <a:xfrm>
            <a:off x="1524036" y="1697078"/>
            <a:ext cx="331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Diagrammatic</a:t>
            </a:r>
            <a:r>
              <a:rPr lang="fr-FR" dirty="0"/>
              <a:t> proof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3622FE-5B9E-10DC-EE37-75447F08E885}"/>
              </a:ext>
            </a:extLst>
          </p:cNvPr>
          <p:cNvSpPr txBox="1"/>
          <p:nvPr/>
        </p:nvSpPr>
        <p:spPr>
          <a:xfrm>
            <a:off x="2525446" y="2828472"/>
            <a:ext cx="513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207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4" grpId="0"/>
      <p:bldP spid="35" grpId="0"/>
      <p:bldP spid="37" grpId="0"/>
      <p:bldP spid="38" grpId="0"/>
      <p:bldP spid="39" grpId="0"/>
      <p:bldP spid="41" grpId="0"/>
      <p:bldP spid="43" grpId="0"/>
      <p:bldP spid="44" grpId="0"/>
      <p:bldP spid="48" grpId="0"/>
      <p:bldP spid="49" grpId="0"/>
      <p:bldP spid="51" grpId="0"/>
      <p:bldP spid="53" grpId="0"/>
      <p:bldP spid="54" grpId="0"/>
      <p:bldP spid="55" grpId="0" animBg="1"/>
      <p:bldP spid="56" grpId="0"/>
      <p:bldP spid="57" grpId="0"/>
      <p:bldP spid="58" grpId="0"/>
      <p:bldP spid="5" grpId="0"/>
      <p:bldP spid="6" grpId="0" animBg="1"/>
      <p:bldP spid="16" grpId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61FD1-CBE1-4C1A-389B-84B92D269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730C397-8006-18F0-FBDF-C7EA17608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382" y="0"/>
            <a:ext cx="10515600" cy="1325563"/>
          </a:xfrm>
        </p:spPr>
        <p:txBody>
          <a:bodyPr/>
          <a:lstStyle/>
          <a:p>
            <a:pPr algn="ctr"/>
            <a:r>
              <a:rPr lang="en-US"/>
              <a:t>Proof generation: sketch of the algorithm</a:t>
            </a:r>
            <a:endParaRPr lang="fr-FR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F13712C-82F6-9DBC-72D5-467F411302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54419" y="1861073"/>
            <a:ext cx="4142100" cy="3848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73182F-6EBA-0E3C-1D76-F9B29A084DCC}"/>
                  </a:ext>
                </a:extLst>
              </p:cNvPr>
              <p:cNvSpPr txBox="1"/>
              <p:nvPr/>
            </p:nvSpPr>
            <p:spPr>
              <a:xfrm>
                <a:off x="95480" y="2085250"/>
                <a:ext cx="8080331" cy="3988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arenR"/>
                </a:pPr>
                <a:r>
                  <a:rPr lang="en-US" dirty="0"/>
                  <a:t>Save all </a:t>
                </a:r>
                <a:r>
                  <a:rPr lang="en-US" dirty="0" err="1"/>
                  <a:t>subdiagrams</a:t>
                </a:r>
                <a:r>
                  <a:rPr lang="en-US" dirty="0"/>
                  <a:t> as rewrite rules: “top right branch”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“bottom left branch”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2) Identify the top right branch of the outer diagram.</a:t>
                </a:r>
              </a:p>
              <a:p>
                <a:r>
                  <a:rPr lang="en-US" dirty="0"/>
                  <a:t>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3) Use </a:t>
                </a:r>
                <a:r>
                  <a:rPr lang="fr-FR" dirty="0" err="1"/>
                  <a:t>greedily</a:t>
                </a:r>
                <a:r>
                  <a:rPr lang="fr-FR" dirty="0"/>
                  <a:t> the rewrite </a:t>
                </a:r>
                <a:r>
                  <a:rPr lang="fr-FR" dirty="0" err="1"/>
                  <a:t>rules</a:t>
                </a:r>
                <a:r>
                  <a:rPr lang="fr-FR" dirty="0"/>
                  <a:t> </a:t>
                </a:r>
                <a:r>
                  <a:rPr lang="fr-FR" dirty="0" err="1"/>
                  <a:t>until</a:t>
                </a:r>
                <a:r>
                  <a:rPr lang="fr-FR" dirty="0"/>
                  <a:t> </a:t>
                </a:r>
                <a:r>
                  <a:rPr lang="fr-FR" dirty="0" err="1"/>
                  <a:t>reaching</a:t>
                </a:r>
                <a:r>
                  <a:rPr lang="fr-FR" dirty="0"/>
                  <a:t> the </a:t>
                </a:r>
                <a:r>
                  <a:rPr lang="fr-FR" dirty="0" err="1"/>
                  <a:t>bottom</a:t>
                </a:r>
                <a:r>
                  <a:rPr lang="fr-FR" dirty="0"/>
                  <a:t> </a:t>
                </a:r>
                <a:r>
                  <a:rPr lang="fr-FR" dirty="0" err="1"/>
                  <a:t>left</a:t>
                </a:r>
                <a:r>
                  <a:rPr lang="fr-FR" dirty="0"/>
                  <a:t> </a:t>
                </a:r>
                <a:r>
                  <a:rPr lang="fr-FR" dirty="0" err="1"/>
                  <a:t>branch</a:t>
                </a:r>
                <a:r>
                  <a:rPr lang="fr-FR" dirty="0"/>
                  <a:t> </a:t>
                </a:r>
              </a:p>
              <a:p>
                <a:r>
                  <a:rPr lang="fr-FR" dirty="0"/>
                  <a:t>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4) </a:t>
                </a:r>
                <a:r>
                  <a:rPr lang="fr-FR" dirty="0" err="1"/>
                  <a:t>Remember</a:t>
                </a:r>
                <a:r>
                  <a:rPr lang="fr-FR" dirty="0"/>
                  <a:t> the rewrite </a:t>
                </a:r>
                <a:r>
                  <a:rPr lang="fr-FR" dirty="0" err="1"/>
                  <a:t>steps</a:t>
                </a:r>
                <a:r>
                  <a:rPr lang="fr-FR" dirty="0"/>
                  <a:t> and </a:t>
                </a:r>
                <a:r>
                  <a:rPr lang="fr-FR" dirty="0" err="1"/>
                  <a:t>generate</a:t>
                </a:r>
                <a:r>
                  <a:rPr lang="fr-FR" dirty="0"/>
                  <a:t> the coq proof script </a:t>
                </a:r>
                <a:r>
                  <a:rPr lang="fr-FR" dirty="0" err="1"/>
                  <a:t>accordingly</a:t>
                </a:r>
                <a:r>
                  <a:rPr lang="fr-FR" dirty="0"/>
                  <a:t>.</a:t>
                </a:r>
              </a:p>
              <a:p>
                <a:r>
                  <a:rPr lang="fr-FR" dirty="0"/>
                  <a:t>If a Coq proof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provided</a:t>
                </a:r>
                <a:r>
                  <a:rPr lang="fr-FR" dirty="0"/>
                  <a:t> </a:t>
                </a:r>
                <a:r>
                  <a:rPr lang="fr-FR" dirty="0" err="1"/>
                  <a:t>inside</a:t>
                </a:r>
                <a:r>
                  <a:rPr lang="fr-FR" dirty="0"/>
                  <a:t> a </a:t>
                </a:r>
                <a:r>
                  <a:rPr lang="fr-FR" dirty="0" err="1"/>
                  <a:t>subdiagram</a:t>
                </a:r>
                <a:r>
                  <a:rPr lang="fr-FR" dirty="0"/>
                  <a:t>, use </a:t>
                </a:r>
                <a:r>
                  <a:rPr lang="fr-FR" dirty="0" err="1"/>
                  <a:t>it</a:t>
                </a:r>
                <a:r>
                  <a:rPr lang="fr-FR" dirty="0"/>
                  <a:t> to </a:t>
                </a:r>
                <a:r>
                  <a:rPr lang="fr-FR" dirty="0" err="1"/>
                  <a:t>justify</a:t>
                </a:r>
                <a:r>
                  <a:rPr lang="fr-FR" dirty="0"/>
                  <a:t> the rewrite </a:t>
                </a:r>
                <a:r>
                  <a:rPr lang="fr-FR" dirty="0" err="1"/>
                  <a:t>step</a:t>
                </a:r>
                <a:r>
                  <a:rPr lang="fr-FR" dirty="0"/>
                  <a:t>.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73182F-6EBA-0E3C-1D76-F9B29A084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0" y="2085250"/>
                <a:ext cx="8080331" cy="3988912"/>
              </a:xfrm>
              <a:prstGeom prst="rect">
                <a:avLst/>
              </a:prstGeom>
              <a:blipFill>
                <a:blip r:embed="rId3"/>
                <a:stretch>
                  <a:fillRect l="-679" t="-765" b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36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61FD1-CBE1-4C1A-389B-84B92D269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730C397-8006-18F0-FBDF-C7EA17608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867" y="13970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Building the diagrammatic proof interactively</a:t>
            </a:r>
            <a:endParaRPr lang="fr-F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7C713F-5E69-ACCB-26E6-017CE310C03F}"/>
              </a:ext>
            </a:extLst>
          </p:cNvPr>
          <p:cNvSpPr txBox="1"/>
          <p:nvPr/>
        </p:nvSpPr>
        <p:spPr>
          <a:xfrm>
            <a:off x="506339" y="1885069"/>
            <a:ext cx="658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Select a </a:t>
            </a:r>
            <a:r>
              <a:rPr lang="en-US" dirty="0" err="1"/>
              <a:t>subdiagram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E8C2D-3A50-77B7-9E73-DD353346318B}"/>
              </a:ext>
            </a:extLst>
          </p:cNvPr>
          <p:cNvSpPr txBox="1"/>
          <p:nvPr/>
        </p:nvSpPr>
        <p:spPr>
          <a:xfrm>
            <a:off x="506338" y="2380681"/>
            <a:ext cx="688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Create a proof node, labelled with the Coq tactic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naturality.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37D332-FCD0-5641-6A44-489059B26FE6}"/>
                  </a:ext>
                </a:extLst>
              </p:cNvPr>
              <p:cNvSpPr txBox="1"/>
              <p:nvPr/>
            </p:nvSpPr>
            <p:spPr>
              <a:xfrm>
                <a:off x="523971" y="2829388"/>
                <a:ext cx="65889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dirty="0"/>
                  <a:t> Coq (in </a:t>
                </a:r>
                <a:r>
                  <a:rPr lang="fr-FR" dirty="0" err="1"/>
                  <a:t>vscode</a:t>
                </a:r>
                <a:r>
                  <a:rPr lang="fr-FR" dirty="0"/>
                  <a:t>) checks </a:t>
                </a:r>
                <a:r>
                  <a:rPr lang="fr-FR" dirty="0" err="1"/>
                  <a:t>that</a:t>
                </a:r>
                <a:r>
                  <a:rPr lang="fr-FR" dirty="0"/>
                  <a:t> </a:t>
                </a:r>
                <a:r>
                  <a:rPr lang="fr-FR" dirty="0" err="1"/>
                  <a:t>this</a:t>
                </a:r>
                <a:r>
                  <a:rPr lang="fr-FR" dirty="0"/>
                  <a:t> </a:t>
                </a:r>
                <a:r>
                  <a:rPr lang="fr-FR" dirty="0" err="1"/>
                  <a:t>tactic</a:t>
                </a:r>
                <a:r>
                  <a:rPr lang="fr-FR" dirty="0"/>
                  <a:t> solves the goal: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37D332-FCD0-5641-6A44-489059B26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71" y="2829388"/>
                <a:ext cx="6588905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C11202-A69A-A1AE-2E3C-1FDB796B0DF2}"/>
                  </a:ext>
                </a:extLst>
              </p:cNvPr>
              <p:cNvSpPr txBox="1"/>
              <p:nvPr/>
            </p:nvSpPr>
            <p:spPr>
              <a:xfrm>
                <a:off x="506338" y="4890639"/>
                <a:ext cx="705585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dirty="0"/>
                  <a:t> The </a:t>
                </a:r>
                <a:r>
                  <a:rPr lang="fr-FR" dirty="0" err="1"/>
                  <a:t>diagram</a:t>
                </a:r>
                <a:r>
                  <a:rPr lang="fr-FR" dirty="0"/>
                  <a:t> </a:t>
                </a:r>
                <a:r>
                  <a:rPr lang="fr-FR" dirty="0" err="1"/>
                  <a:t>gets</a:t>
                </a:r>
                <a:r>
                  <a:rPr lang="fr-FR" dirty="0"/>
                  <a:t> </a:t>
                </a:r>
                <a:r>
                  <a:rPr lang="fr-FR" dirty="0" err="1"/>
                  <a:t>completed</a:t>
                </a:r>
                <a:r>
                  <a:rPr lang="fr-FR" dirty="0"/>
                  <a:t> in YADE: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The </a:t>
                </a:r>
                <a:r>
                  <a:rPr lang="fr-FR" dirty="0" err="1">
                    <a:solidFill>
                      <a:schemeClr val="accent2">
                        <a:lumMod val="75000"/>
                      </a:schemeClr>
                    </a:solidFill>
                  </a:rPr>
                  <a:t>unnamed</a:t>
                </a:r>
                <a:r>
                  <a:rPr lang="fr-FR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accent2">
                        <a:lumMod val="75000"/>
                      </a:schemeClr>
                    </a:solidFill>
                  </a:rPr>
                  <a:t>arrow</a:t>
                </a:r>
                <a:r>
                  <a:rPr lang="fr-FR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refined</a:t>
                </a:r>
                <a:r>
                  <a:rPr lang="fr-FR" dirty="0"/>
                  <a:t> by </a:t>
                </a:r>
                <a:r>
                  <a:rPr lang="fr-FR" dirty="0" err="1"/>
                  <a:t>Coq’s</a:t>
                </a:r>
                <a:r>
                  <a:rPr lang="fr-FR" dirty="0"/>
                  <a:t> </a:t>
                </a:r>
                <a:r>
                  <a:rPr lang="fr-FR" dirty="0" err="1"/>
                  <a:t>inferred</a:t>
                </a:r>
                <a:r>
                  <a:rPr lang="fr-FR" dirty="0"/>
                  <a:t> </a:t>
                </a:r>
                <a:r>
                  <a:rPr lang="fr-FR" dirty="0" err="1"/>
                  <a:t>instantiation</a:t>
                </a:r>
                <a:endParaRPr lang="fr-F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The proof </a:t>
                </a:r>
                <a:r>
                  <a:rPr lang="fr-FR" dirty="0" err="1"/>
                  <a:t>node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marked</a:t>
                </a:r>
                <a:r>
                  <a:rPr lang="fr-FR" dirty="0"/>
                  <a:t> as </a:t>
                </a:r>
                <a:r>
                  <a:rPr lang="fr-FR" dirty="0" err="1"/>
                  <a:t>validated</a:t>
                </a:r>
                <a:r>
                  <a:rPr lang="fr-FR" dirty="0"/>
                  <a:t> (</a:t>
                </a:r>
                <a:r>
                  <a:rPr lang="fr-FR" dirty="0" err="1"/>
                  <a:t>indicated</a:t>
                </a:r>
                <a:r>
                  <a:rPr lang="fr-FR" dirty="0"/>
                  <a:t> by a green </a:t>
                </a:r>
                <a:r>
                  <a:rPr lang="en-GB" dirty="0">
                    <a:solidFill>
                      <a:srgbClr val="00CC66"/>
                    </a:solidFill>
                  </a:rPr>
                  <a:t>✓</a:t>
                </a:r>
                <a:r>
                  <a:rPr lang="fr-F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C11202-A69A-A1AE-2E3C-1FDB796B0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38" y="4890639"/>
                <a:ext cx="7055856" cy="1477328"/>
              </a:xfrm>
              <a:prstGeom prst="rect">
                <a:avLst/>
              </a:prstGeom>
              <a:blipFill>
                <a:blip r:embed="rId3"/>
                <a:stretch>
                  <a:fillRect t="-20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707B444-1E13-D3CF-A5FB-CBE1BE403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981" y="1465263"/>
            <a:ext cx="3248049" cy="1952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5E4EBF-E4C2-0C05-7976-D282C01FD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2592" y="4486607"/>
            <a:ext cx="3352825" cy="19907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AA8418-607A-35A6-2238-ED44FBC3460B}"/>
              </a:ext>
            </a:extLst>
          </p:cNvPr>
          <p:cNvSpPr txBox="1"/>
          <p:nvPr/>
        </p:nvSpPr>
        <p:spPr>
          <a:xfrm>
            <a:off x="6170963" y="2729195"/>
            <a:ext cx="168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accent2">
                    <a:lumMod val="75000"/>
                  </a:schemeClr>
                </a:solidFill>
              </a:rPr>
              <a:t>unnamed arrow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07B7B4-A789-A448-4019-A56811ECDFC6}"/>
              </a:ext>
            </a:extLst>
          </p:cNvPr>
          <p:cNvCxnSpPr>
            <a:cxnSpLocks/>
          </p:cNvCxnSpPr>
          <p:nvPr/>
        </p:nvCxnSpPr>
        <p:spPr>
          <a:xfrm flipH="1">
            <a:off x="6096000" y="3056507"/>
            <a:ext cx="178254" cy="393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4858B0-8C0E-4A1F-5E27-C117F03DD51F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853283" y="2427890"/>
            <a:ext cx="1711131" cy="485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CBAFA39-05C4-2988-CCE3-805A6DF800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3889" y="5324501"/>
            <a:ext cx="371478" cy="30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861B98-116A-F75D-EFAB-503219288595}"/>
              </a:ext>
            </a:extLst>
          </p:cNvPr>
          <p:cNvSpPr txBox="1"/>
          <p:nvPr/>
        </p:nvSpPr>
        <p:spPr>
          <a:xfrm>
            <a:off x="10107505" y="5385784"/>
            <a:ext cx="367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CC66"/>
                </a:solidFill>
              </a:rPr>
              <a:t>✓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EBA3D9-EF04-6322-EE03-036D4C164232}"/>
                  </a:ext>
                </a:extLst>
              </p:cNvPr>
              <p:cNvSpPr txBox="1"/>
              <p:nvPr/>
            </p:nvSpPr>
            <p:spPr>
              <a:xfrm>
                <a:off x="4613158" y="3442889"/>
                <a:ext cx="16610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𝐻𝑓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𝑛𝑏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3EBA3D9-EF04-6322-EE03-036D4C164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158" y="3442889"/>
                <a:ext cx="1661096" cy="338554"/>
              </a:xfrm>
              <a:prstGeom prst="rect">
                <a:avLst/>
              </a:prstGeom>
              <a:blipFill>
                <a:blip r:embed="rId7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219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  <p:bldP spid="12" grpId="0"/>
      <p:bldP spid="11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76747-4E91-7BDE-E3F7-BFE4B6C8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55" y="160230"/>
            <a:ext cx="10515600" cy="1325563"/>
          </a:xfrm>
        </p:spPr>
        <p:txBody>
          <a:bodyPr/>
          <a:lstStyle/>
          <a:p>
            <a:r>
              <a:rPr lang="en-GB" dirty="0"/>
              <a:t>Demo</a:t>
            </a:r>
            <a:r>
              <a:rPr lang="en-GB" baseline="30000" dirty="0"/>
              <a:t>1</a:t>
            </a:r>
            <a:r>
              <a:rPr lang="en-GB" dirty="0"/>
              <a:t> of YADE</a:t>
            </a:r>
            <a:endParaRPr lang="en-GB" baseline="3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D767C-87E0-0B8D-D62A-07A957E07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5B9B57-A9A2-ACE1-A9F4-4CA43D3AE10D}"/>
              </a:ext>
            </a:extLst>
          </p:cNvPr>
          <p:cNvSpPr txBox="1"/>
          <p:nvPr/>
        </p:nvSpPr>
        <p:spPr>
          <a:xfrm>
            <a:off x="-11824" y="6450556"/>
            <a:ext cx="554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aseline="30000" dirty="0"/>
              <a:t>1 </a:t>
            </a:r>
            <a:r>
              <a:rPr lang="en-GB" dirty="0"/>
              <a:t>https://github.com/amblafont/vscode-yade-example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71E182-014A-A456-AA38-0B10274606CC}"/>
                  </a:ext>
                </a:extLst>
              </p:cNvPr>
              <p:cNvSpPr txBox="1"/>
              <p:nvPr/>
            </p:nvSpPr>
            <p:spPr>
              <a:xfrm>
                <a:off x="386255" y="2300074"/>
                <a:ext cx="9283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A distributive law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𝑆𝑇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 between two monads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dirty="0"/>
                  <a:t> induces a monad structure 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𝑆𝑇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71E182-014A-A456-AA38-0B1027460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55" y="2300074"/>
                <a:ext cx="9283920" cy="369332"/>
              </a:xfrm>
              <a:prstGeom prst="rect">
                <a:avLst/>
              </a:prstGeom>
              <a:blipFill>
                <a:blip r:embed="rId2"/>
                <a:stretch>
                  <a:fillRect l="-525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67F0C3D-B08E-A954-A58A-E4E97451A88A}"/>
              </a:ext>
            </a:extLst>
          </p:cNvPr>
          <p:cNvSpPr txBox="1"/>
          <p:nvPr/>
        </p:nvSpPr>
        <p:spPr>
          <a:xfrm>
            <a:off x="386255" y="1338935"/>
            <a:ext cx="895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(Based on the category theory library of Hierarchy Builder + custom tactics &amp; notations)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7D60C7-1D1B-62B7-95E6-47A3B961D5B4}"/>
                  </a:ext>
                </a:extLst>
              </p:cNvPr>
              <p:cNvSpPr txBox="1"/>
              <p:nvPr/>
            </p:nvSpPr>
            <p:spPr>
              <a:xfrm>
                <a:off x="694995" y="2940179"/>
                <a:ext cx="10319846" cy="501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Let us show that the induced multiplication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𝑆𝑇𝑆𝑇</m:t>
                    </m:r>
                    <m:limUpp>
                      <m:limUp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li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lim>
                    </m:limUpp>
                    <m:r>
                      <a:rPr lang="en-GB" b="0" i="1" smtClean="0">
                        <a:latin typeface="Cambria Math" panose="02040503050406030204" pitchFamily="18" charset="0"/>
                      </a:rPr>
                      <m:t>𝑆𝑆𝑇𝑇</m:t>
                    </m:r>
                    <m:limUpp>
                      <m:limUp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lim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p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lim>
                    </m:limUpp>
                    <m:r>
                      <a:rPr lang="en-GB" b="0" i="1" smtClean="0">
                        <a:latin typeface="Cambria Math" panose="02040503050406030204" pitchFamily="18" charset="0"/>
                      </a:rPr>
                      <m:t>𝑆𝑇</m:t>
                    </m:r>
                  </m:oMath>
                </a14:m>
                <a:r>
                  <a:rPr lang="en-GB" dirty="0"/>
                  <a:t>  is associative.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7D60C7-1D1B-62B7-95E6-47A3B961D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95" y="2940179"/>
                <a:ext cx="10319846" cy="501869"/>
              </a:xfrm>
              <a:prstGeom prst="rect">
                <a:avLst/>
              </a:prstGeom>
              <a:blipFill>
                <a:blip r:embed="rId3"/>
                <a:stretch>
                  <a:fillRect l="-473" b="-180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199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480F-616F-0DA9-4691-36C80A770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82" y="1416655"/>
            <a:ext cx="10515600" cy="1325563"/>
          </a:xfrm>
        </p:spPr>
        <p:txBody>
          <a:bodyPr/>
          <a:lstStyle/>
          <a:p>
            <a:r>
              <a:rPr lang="en-GB" dirty="0"/>
              <a:t>Coq tactics and notations (</a:t>
            </a:r>
            <a:r>
              <a:rPr lang="en-GB" dirty="0" err="1"/>
              <a:t>yade.v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3F75F-1770-B13F-2C8F-3D110727F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78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5A38F-EA6E-2E4A-74C9-7F7A2ABF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tactic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norm_graph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28B32-16C6-030F-657E-54670EFB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9EE9BA-BB6D-752C-B8E4-4E16E451393C}"/>
                  </a:ext>
                </a:extLst>
              </p:cNvPr>
              <p:cNvSpPr txBox="1"/>
              <p:nvPr/>
            </p:nvSpPr>
            <p:spPr>
              <a:xfrm>
                <a:off x="2774732" y="1867480"/>
                <a:ext cx="609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800" dirty="0"/>
                        <m:t>·</m:t>
                      </m:r>
                      <m:r>
                        <a:rPr lang="en-GB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9EE9BA-BB6D-752C-B8E4-4E16E4513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732" y="1867480"/>
                <a:ext cx="60960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3E1B34F-DF16-B3C1-9EA0-56CC6F8B2576}"/>
              </a:ext>
            </a:extLst>
          </p:cNvPr>
          <p:cNvSpPr txBox="1"/>
          <p:nvPr/>
        </p:nvSpPr>
        <p:spPr>
          <a:xfrm>
            <a:off x="2480441" y="4003962"/>
            <a:ext cx="7330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 </a:t>
            </a:r>
            <a:r>
              <a:rPr lang="pt-B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-- f -&gt; b -- g -&gt; c = a -- h -&gt; d -- k -&gt; c</a:t>
            </a:r>
            <a:endParaRPr lang="en-GB" b="1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F8B5CD6-935A-CF54-FC64-7E1334102131}"/>
              </a:ext>
            </a:extLst>
          </p:cNvPr>
          <p:cNvSpPr/>
          <p:nvPr/>
        </p:nvSpPr>
        <p:spPr>
          <a:xfrm>
            <a:off x="5081752" y="2535960"/>
            <a:ext cx="1008993" cy="12454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270D21-4F8A-7854-A580-4E55D693D938}"/>
              </a:ext>
            </a:extLst>
          </p:cNvPr>
          <p:cNvSpPr txBox="1"/>
          <p:nvPr/>
        </p:nvSpPr>
        <p:spPr>
          <a:xfrm>
            <a:off x="6427076" y="2842408"/>
            <a:ext cx="140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norm_graph</a:t>
            </a:r>
            <a:r>
              <a:rPr lang="en-GB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80E82B-0251-0A28-BD10-0202D0BB2FAA}"/>
              </a:ext>
            </a:extLst>
          </p:cNvPr>
          <p:cNvSpPr txBox="1"/>
          <p:nvPr/>
        </p:nvSpPr>
        <p:spPr>
          <a:xfrm>
            <a:off x="2023242" y="1955183"/>
            <a:ext cx="3058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Coq goal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A3BC09-2370-4C34-117A-C0EECECB2390}"/>
              </a:ext>
            </a:extLst>
          </p:cNvPr>
          <p:cNvSpPr txBox="1"/>
          <p:nvPr/>
        </p:nvSpPr>
        <p:spPr>
          <a:xfrm>
            <a:off x="515659" y="4663117"/>
            <a:ext cx="115372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Objects are explicit in the final goal.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YADE can parse directly the output string.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norm_graph</a:t>
            </a:r>
            <a:r>
              <a:rPr lang="en-GB" sz="2400" dirty="0"/>
              <a:t> is (silently) called by the </a:t>
            </a:r>
            <a:r>
              <a:rPr lang="en-GB" sz="2400" dirty="0" err="1"/>
              <a:t>vscode</a:t>
            </a:r>
            <a:r>
              <a:rPr lang="en-GB" sz="2400" dirty="0"/>
              <a:t> extension before sending data to YADE.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You should not need to call this tactic yourself.</a:t>
            </a:r>
          </a:p>
        </p:txBody>
      </p:sp>
    </p:spTree>
    <p:extLst>
      <p:ext uri="{BB962C8B-B14F-4D97-AF65-F5344CB8AC3E}">
        <p14:creationId xmlns:p14="http://schemas.microsoft.com/office/powerpoint/2010/main" val="63750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1055B-5B0E-5EC3-540F-8507B8003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251" y="141096"/>
            <a:ext cx="10515600" cy="1325563"/>
          </a:xfrm>
        </p:spPr>
        <p:txBody>
          <a:bodyPr/>
          <a:lstStyle/>
          <a:p>
            <a:r>
              <a:rPr lang="en-GB" dirty="0"/>
              <a:t>Naming convention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914D0-99A4-91A7-C0CD-D2AADE83C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D8069-BB40-13E1-C414-33DDC4F2DBC6}"/>
              </a:ext>
            </a:extLst>
          </p:cNvPr>
          <p:cNvSpPr txBox="1"/>
          <p:nvPr/>
        </p:nvSpPr>
        <p:spPr>
          <a:xfrm>
            <a:off x="629546" y="2874147"/>
            <a:ext cx="8256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 will refer to the editor as </a:t>
            </a:r>
            <a:r>
              <a:rPr lang="en-GB" sz="2400" b="1" dirty="0"/>
              <a:t>YADE</a:t>
            </a:r>
            <a:r>
              <a:rPr lang="en-GB" sz="2400" dirty="0"/>
              <a:t>, or </a:t>
            </a:r>
            <a:r>
              <a:rPr lang="en-GB" sz="2400" b="1" dirty="0" err="1"/>
              <a:t>Coreact</a:t>
            </a:r>
            <a:r>
              <a:rPr lang="en-GB" sz="2400" b="1" dirty="0"/>
              <a:t>-YADE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7459DF-7832-0B81-1DE1-84E0CF3B986A}"/>
              </a:ext>
            </a:extLst>
          </p:cNvPr>
          <p:cNvSpPr/>
          <p:nvPr/>
        </p:nvSpPr>
        <p:spPr>
          <a:xfrm>
            <a:off x="3119884" y="1310596"/>
            <a:ext cx="80481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3"/>
                </a:solidFill>
              </a:rPr>
              <a:t>Yet Another Diagram Editor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B9547E-4ADC-D115-AF1C-71671F8665D3}"/>
              </a:ext>
            </a:extLst>
          </p:cNvPr>
          <p:cNvCxnSpPr>
            <a:cxnSpLocks/>
          </p:cNvCxnSpPr>
          <p:nvPr/>
        </p:nvCxnSpPr>
        <p:spPr>
          <a:xfrm flipH="1">
            <a:off x="4320387" y="2104964"/>
            <a:ext cx="263887" cy="7846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230E8A4-3F29-EA30-A5F5-2249444C3D5E}"/>
              </a:ext>
            </a:extLst>
          </p:cNvPr>
          <p:cNvSpPr txBox="1"/>
          <p:nvPr/>
        </p:nvSpPr>
        <p:spPr>
          <a:xfrm>
            <a:off x="282516" y="4868214"/>
            <a:ext cx="10144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313131"/>
                </a:solidFill>
                <a:latin typeface="Arial" panose="020B0604020202020204" pitchFamily="34" charset="0"/>
              </a:rPr>
              <a:t>ANR Project</a:t>
            </a:r>
            <a:r>
              <a:rPr lang="en-US" baseline="30000" dirty="0">
                <a:solidFill>
                  <a:srgbClr val="313131"/>
                </a:solidFill>
                <a:latin typeface="Arial" panose="020B0604020202020204" pitchFamily="34" charset="0"/>
              </a:rPr>
              <a:t>1 </a:t>
            </a:r>
            <a:r>
              <a:rPr lang="en-US" dirty="0">
                <a:solidFill>
                  <a:srgbClr val="313131"/>
                </a:solidFill>
                <a:latin typeface="Arial" panose="020B0604020202020204" pitchFamily="34" charset="0"/>
              </a:rPr>
              <a:t>(2023 - 2027): </a:t>
            </a:r>
            <a:r>
              <a:rPr lang="en-US" b="0" i="0" dirty="0">
                <a:solidFill>
                  <a:srgbClr val="313131"/>
                </a:solidFill>
                <a:effectLst/>
                <a:latin typeface="Arial" panose="020B0604020202020204" pitchFamily="34" charset="0"/>
              </a:rPr>
              <a:t>Coq-based Rewriting: Towards Executable Applied Category Theory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93878B-117F-1935-82CC-4903E70FA05D}"/>
              </a:ext>
            </a:extLst>
          </p:cNvPr>
          <p:cNvSpPr txBox="1"/>
          <p:nvPr/>
        </p:nvSpPr>
        <p:spPr>
          <a:xfrm>
            <a:off x="0" y="6468425"/>
            <a:ext cx="10144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aseline="30000" dirty="0">
                <a:solidFill>
                  <a:srgbClr val="313131"/>
                </a:solidFill>
                <a:latin typeface="Arial" panose="020B0604020202020204" pitchFamily="34" charset="0"/>
              </a:rPr>
              <a:t>1</a:t>
            </a:r>
            <a:r>
              <a:rPr lang="en-US" dirty="0">
                <a:solidFill>
                  <a:srgbClr val="313131"/>
                </a:solidFill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313131"/>
                </a:solidFill>
                <a:effectLst/>
                <a:latin typeface="Arial" panose="020B0604020202020204" pitchFamily="34" charset="0"/>
              </a:rPr>
              <a:t>https://coreact.wiki/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3F873F0-BFAF-D9B5-EE11-5BB0B09DB036}"/>
              </a:ext>
            </a:extLst>
          </p:cNvPr>
          <p:cNvCxnSpPr>
            <a:cxnSpLocks/>
          </p:cNvCxnSpPr>
          <p:nvPr/>
        </p:nvCxnSpPr>
        <p:spPr>
          <a:xfrm flipV="1">
            <a:off x="1485133" y="3335812"/>
            <a:ext cx="3869432" cy="1432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23ACACC-3586-E8A9-EC38-B5D5F5240120}"/>
              </a:ext>
            </a:extLst>
          </p:cNvPr>
          <p:cNvSpPr txBox="1"/>
          <p:nvPr/>
        </p:nvSpPr>
        <p:spPr>
          <a:xfrm>
            <a:off x="4972771" y="2184704"/>
            <a:ext cx="6195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(not to be confused with  </a:t>
            </a:r>
            <a:r>
              <a:rPr lang="en-GB" i="1" dirty="0"/>
              <a:t>Yet Another Dynamical Engine!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5701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24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3F459-6813-225C-0130-D43996C2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976"/>
            <a:ext cx="10515600" cy="1325563"/>
          </a:xfrm>
        </p:spPr>
        <p:txBody>
          <a:bodyPr/>
          <a:lstStyle/>
          <a:p>
            <a:r>
              <a:rPr lang="en-GB" dirty="0"/>
              <a:t>Categorical notations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734B3-B46F-FD9D-2EAF-0300BBD8E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Declaration of two “notation scopes”, for morphisms and objects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Declare Custom Entry obj.</a:t>
            </a:r>
          </a:p>
          <a:p>
            <a:pPr marL="457200" lvl="1" indent="0">
              <a:buNone/>
            </a:pP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Declare Custom Entry mor.</a:t>
            </a:r>
            <a:endParaRPr lang="en-GB" dirty="0"/>
          </a:p>
          <a:p>
            <a:endParaRPr lang="en-GB" dirty="0"/>
          </a:p>
          <a:p>
            <a:r>
              <a:rPr lang="en-GB" dirty="0"/>
              <a:t>“Space” is functor application and is right associative: </a:t>
            </a:r>
          </a:p>
          <a:p>
            <a:pPr marL="0" indent="0">
              <a:buNone/>
            </a:pPr>
            <a:r>
              <a:rPr lang="en-GB" dirty="0"/>
              <a:t>	“T </a:t>
            </a:r>
            <a:r>
              <a:rPr lang="en-GB" dirty="0" err="1"/>
              <a:t>T</a:t>
            </a:r>
            <a:r>
              <a:rPr lang="en-GB" dirty="0"/>
              <a:t> x” means “T (T x)”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“|x|” is the identity morphism on “x”</a:t>
            </a:r>
          </a:p>
          <a:p>
            <a:pPr marL="457200" lvl="1" indent="0">
              <a:buNone/>
            </a:pPr>
            <a:r>
              <a:rPr lang="en-GB" dirty="0"/>
              <a:t>	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norm_graph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removes the delimiters ‘|’)</a:t>
            </a:r>
          </a:p>
          <a:p>
            <a:endParaRPr lang="en-GB" dirty="0"/>
          </a:p>
          <a:p>
            <a:r>
              <a:rPr lang="en-GB" dirty="0"/>
              <a:t>Useful even without YADE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8CD7F-747A-BB19-5DB0-CAB0640E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9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3F459-6813-225C-0130-D43996C2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976"/>
            <a:ext cx="10515600" cy="1325563"/>
          </a:xfrm>
        </p:spPr>
        <p:txBody>
          <a:bodyPr/>
          <a:lstStyle/>
          <a:p>
            <a:r>
              <a:rPr lang="en-GB" dirty="0"/>
              <a:t>The tactic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applyeq</a:t>
            </a:r>
            <a:endParaRPr lang="en-GB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2734B3-B46F-FD9D-2EAF-0300BBD8E5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7330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Improved version of ‘apply’ for equations between morphisms</a:t>
                </a:r>
              </a:p>
              <a:p>
                <a:pPr marL="0" indent="0">
                  <a:buNone/>
                </a:pPr>
                <a:r>
                  <a:rPr lang="en-GB" dirty="0"/>
                  <a:t>	works under functor application (and up to symmetry).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Example: </a:t>
                </a:r>
              </a:p>
              <a:p>
                <a:pPr marL="0" indent="0">
                  <a:buNone/>
                </a:pPr>
                <a:r>
                  <a:rPr lang="en-GB" dirty="0"/>
                  <a:t>	Assume (H)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dirty="0"/>
                      <m:t>·</m:t>
                    </m:r>
                    <m:r>
                      <m:rPr>
                        <m:nor/>
                      </m:rPr>
                      <a:rPr lang="en-GB" dirty="0"/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</a:t>
                </a:r>
              </a:p>
              <a:p>
                <a:pPr marL="0" indent="0">
                  <a:buNone/>
                </a:pPr>
                <a:r>
                  <a:rPr lang="en-GB" dirty="0"/>
                  <a:t>	Then prove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𝑇𝑘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𝑇𝑓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dirty="0"/>
                      <m:t>·</m:t>
                    </m:r>
                    <m:r>
                      <m:rPr>
                        <m:nor/>
                      </m:rPr>
                      <a:rPr lang="en-GB" dirty="0"/>
                      <m:t>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GB" dirty="0"/>
                  <a:t> with </a:t>
                </a:r>
                <a:r>
                  <a:rPr lang="en-GB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applyeq H.</a:t>
                </a:r>
              </a:p>
              <a:p>
                <a:pPr marL="0" indent="0">
                  <a:buNone/>
                </a:pPr>
                <a:endParaRPr lang="en-GB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GB" dirty="0"/>
                  <a:t>Useful even without YADE</a:t>
                </a:r>
              </a:p>
              <a:p>
                <a:pPr marL="0" indent="0">
                  <a:buNone/>
                </a:pPr>
                <a:endParaRPr lang="en-GB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2734B3-B46F-FD9D-2EAF-0300BBD8E5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7330"/>
                <a:ext cx="10515600" cy="4351338"/>
              </a:xfrm>
              <a:blipFill>
                <a:blip r:embed="rId2"/>
                <a:stretch>
                  <a:fillRect l="-1043" b="-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8CD7F-747A-BB19-5DB0-CAB0640E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7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FADB4-42D4-7F6B-D51E-10EB7B455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/>
              <a:t>The underlying category theory library</a:t>
            </a:r>
            <a:br>
              <a:rPr lang="en-GB" sz="3600" dirty="0"/>
            </a:br>
            <a:r>
              <a:rPr lang="en-GB" sz="3600" dirty="0"/>
              <a:t>(definition of categories, functors, …)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2CF5-7AB2-20AD-CB2A-442977A42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Originally, based on the (big) </a:t>
            </a:r>
            <a:r>
              <a:rPr lang="en-GB" dirty="0" err="1"/>
              <a:t>UniMath</a:t>
            </a:r>
            <a:r>
              <a:rPr lang="en-GB" dirty="0"/>
              <a:t> library</a:t>
            </a:r>
          </a:p>
          <a:p>
            <a:r>
              <a:rPr lang="en-GB" dirty="0"/>
              <a:t>The demo is based on Hierarchy Builder’s (small) library</a:t>
            </a:r>
          </a:p>
          <a:p>
            <a:pPr lvl="1"/>
            <a:r>
              <a:rPr lang="en-GB" dirty="0"/>
              <a:t>Faster installation</a:t>
            </a:r>
          </a:p>
          <a:p>
            <a:pPr lvl="1"/>
            <a:r>
              <a:rPr lang="en-GB" dirty="0"/>
              <a:t>Part of the </a:t>
            </a:r>
            <a:r>
              <a:rPr lang="en-GB" dirty="0" err="1"/>
              <a:t>coreact</a:t>
            </a:r>
            <a:r>
              <a:rPr lang="en-GB" dirty="0"/>
              <a:t> ANR project</a:t>
            </a:r>
          </a:p>
          <a:p>
            <a:r>
              <a:rPr lang="en-GB" dirty="0"/>
              <a:t>Adaptation was easy</a:t>
            </a:r>
          </a:p>
          <a:p>
            <a:pPr lvl="1"/>
            <a:r>
              <a:rPr lang="en-GB" dirty="0"/>
              <a:t>just redefine some lemmas / notations on top of your favourite library </a:t>
            </a:r>
          </a:p>
          <a:p>
            <a:pPr marL="457200" lvl="1" indent="0">
              <a:buNone/>
            </a:pPr>
            <a:r>
              <a:rPr lang="en-GB" dirty="0"/>
              <a:t>(see </a:t>
            </a:r>
            <a:r>
              <a:rPr lang="en-GB" dirty="0" err="1"/>
              <a:t>yade.v</a:t>
            </a:r>
            <a:r>
              <a:rPr lang="en-GB" dirty="0"/>
              <a:t>)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C0964-5D48-7150-F538-7B74CCF76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B89DA-C83C-617F-BA69-3335162C0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915" y="1758204"/>
            <a:ext cx="10515600" cy="1325563"/>
          </a:xfrm>
        </p:spPr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Coreact</a:t>
            </a:r>
            <a:r>
              <a:rPr lang="en-GB" dirty="0"/>
              <a:t>-YADE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FFB95-CA94-5BBE-AC5E-518FDCF0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44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76747-4E91-7BDE-E3F7-BFE4B6C8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55" y="160230"/>
            <a:ext cx="10515600" cy="1325563"/>
          </a:xfrm>
        </p:spPr>
        <p:txBody>
          <a:bodyPr/>
          <a:lstStyle/>
          <a:p>
            <a:r>
              <a:rPr lang="en-GB" dirty="0"/>
              <a:t>How to try </a:t>
            </a:r>
            <a:r>
              <a:rPr lang="en-GB" dirty="0" err="1"/>
              <a:t>Coreact</a:t>
            </a:r>
            <a:r>
              <a:rPr lang="en-GB" dirty="0"/>
              <a:t>-YADE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B3653-D8E5-1B00-AF66-E739B0FBC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255" y="1192543"/>
            <a:ext cx="6808076" cy="5864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Requirements for the full example available on github</a:t>
            </a:r>
            <a:r>
              <a:rPr lang="en-GB" baseline="30000" dirty="0"/>
              <a:t>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D767C-87E0-0B8D-D62A-07A957E07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6903F-B2A9-58F3-1A77-9F394D4F7977}"/>
              </a:ext>
            </a:extLst>
          </p:cNvPr>
          <p:cNvSpPr txBox="1"/>
          <p:nvPr/>
        </p:nvSpPr>
        <p:spPr>
          <a:xfrm>
            <a:off x="2259066" y="5406278"/>
            <a:ext cx="63587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Coq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15AE2-39DD-AC27-D32F-1CF61140AE87}"/>
              </a:ext>
            </a:extLst>
          </p:cNvPr>
          <p:cNvSpPr txBox="1"/>
          <p:nvPr/>
        </p:nvSpPr>
        <p:spPr>
          <a:xfrm>
            <a:off x="3467098" y="3500743"/>
            <a:ext cx="179201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Coq-</a:t>
            </a:r>
            <a:r>
              <a:rPr lang="en-GB" dirty="0" err="1"/>
              <a:t>lsp</a:t>
            </a:r>
            <a:r>
              <a:rPr lang="en-GB" dirty="0"/>
              <a:t> runtime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48ED0-57BA-F68C-3AD0-E82A96CD650D}"/>
              </a:ext>
            </a:extLst>
          </p:cNvPr>
          <p:cNvSpPr txBox="1"/>
          <p:nvPr/>
        </p:nvSpPr>
        <p:spPr>
          <a:xfrm>
            <a:off x="174732" y="4061660"/>
            <a:ext cx="179201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Hierarchy builder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1A9A1-3D8A-819C-4B4D-7FF68D6FB5FD}"/>
              </a:ext>
            </a:extLst>
          </p:cNvPr>
          <p:cNvSpPr txBox="1"/>
          <p:nvPr/>
        </p:nvSpPr>
        <p:spPr>
          <a:xfrm>
            <a:off x="1680996" y="2479865"/>
            <a:ext cx="179201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err="1"/>
              <a:t>opam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5B9B57-A9A2-ACE1-A9F4-4CA43D3AE10D}"/>
              </a:ext>
            </a:extLst>
          </p:cNvPr>
          <p:cNvSpPr txBox="1"/>
          <p:nvPr/>
        </p:nvSpPr>
        <p:spPr>
          <a:xfrm>
            <a:off x="-11824" y="6450556"/>
            <a:ext cx="554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aseline="30000" dirty="0"/>
              <a:t>1 </a:t>
            </a:r>
            <a:r>
              <a:rPr lang="en-GB" dirty="0"/>
              <a:t>https://github.com/amblafont/vscode-yade-example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8F9617-220F-939E-C348-51AF72813370}"/>
              </a:ext>
            </a:extLst>
          </p:cNvPr>
          <p:cNvSpPr txBox="1"/>
          <p:nvPr/>
        </p:nvSpPr>
        <p:spPr>
          <a:xfrm>
            <a:off x="5532383" y="5429678"/>
            <a:ext cx="202981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Visual Studio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87F1E0-657B-C9D9-2EA7-0B755F65AEBD}"/>
              </a:ext>
            </a:extLst>
          </p:cNvPr>
          <p:cNvSpPr txBox="1"/>
          <p:nvPr/>
        </p:nvSpPr>
        <p:spPr>
          <a:xfrm>
            <a:off x="5259113" y="4671964"/>
            <a:ext cx="25763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err="1"/>
              <a:t>Coreact-yade</a:t>
            </a:r>
            <a:r>
              <a:rPr lang="en-GB" dirty="0"/>
              <a:t> extension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06DC54-5FD8-8F3C-7809-E3605DE59E47}"/>
              </a:ext>
            </a:extLst>
          </p:cNvPr>
          <p:cNvSpPr txBox="1"/>
          <p:nvPr/>
        </p:nvSpPr>
        <p:spPr>
          <a:xfrm>
            <a:off x="9053670" y="5370044"/>
            <a:ext cx="202981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err="1"/>
              <a:t>Coreact</a:t>
            </a:r>
            <a:r>
              <a:rPr lang="en-GB" dirty="0"/>
              <a:t>-YADE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5CD0F3-4896-CA0E-700F-E366D66EDD36}"/>
              </a:ext>
            </a:extLst>
          </p:cNvPr>
          <p:cNvCxnSpPr>
            <a:stCxn id="8" idx="2"/>
            <a:endCxn id="5" idx="0"/>
          </p:cNvCxnSpPr>
          <p:nvPr/>
        </p:nvCxnSpPr>
        <p:spPr>
          <a:xfrm>
            <a:off x="2577004" y="2849197"/>
            <a:ext cx="0" cy="25570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D37159-5983-6A7C-6B44-66832296D3E3}"/>
              </a:ext>
            </a:extLst>
          </p:cNvPr>
          <p:cNvCxnSpPr>
            <a:stCxn id="8" idx="1"/>
            <a:endCxn id="7" idx="0"/>
          </p:cNvCxnSpPr>
          <p:nvPr/>
        </p:nvCxnSpPr>
        <p:spPr>
          <a:xfrm flipH="1">
            <a:off x="1070740" y="2664531"/>
            <a:ext cx="610256" cy="1397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1330389-9124-6752-AFD9-F462A2593094}"/>
              </a:ext>
            </a:extLst>
          </p:cNvPr>
          <p:cNvCxnSpPr>
            <a:stCxn id="8" idx="3"/>
            <a:endCxn id="6" idx="0"/>
          </p:cNvCxnSpPr>
          <p:nvPr/>
        </p:nvCxnSpPr>
        <p:spPr>
          <a:xfrm>
            <a:off x="3473011" y="2664531"/>
            <a:ext cx="890095" cy="836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527A48-3B66-384E-B5E3-94AE61128FB6}"/>
              </a:ext>
            </a:extLst>
          </p:cNvPr>
          <p:cNvCxnSpPr>
            <a:cxnSpLocks/>
            <a:stCxn id="6" idx="3"/>
            <a:endCxn id="11" idx="0"/>
          </p:cNvCxnSpPr>
          <p:nvPr/>
        </p:nvCxnSpPr>
        <p:spPr>
          <a:xfrm>
            <a:off x="5259113" y="3685409"/>
            <a:ext cx="1288175" cy="98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4962826-6BF1-7D6C-ACEF-3D7CDC10D461}"/>
              </a:ext>
            </a:extLst>
          </p:cNvPr>
          <p:cNvSpPr txBox="1"/>
          <p:nvPr/>
        </p:nvSpPr>
        <p:spPr>
          <a:xfrm>
            <a:off x="-55998" y="4475571"/>
            <a:ext cx="24503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 coq library to help building algebraic hierarchies</a:t>
            </a:r>
          </a:p>
          <a:p>
            <a:pPr algn="ctr"/>
            <a:r>
              <a:rPr lang="en-GB" sz="1400" dirty="0"/>
              <a:t>(e.g. categories)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C4E6C5-3CDF-A500-CA3F-C33498F21C2E}"/>
              </a:ext>
            </a:extLst>
          </p:cNvPr>
          <p:cNvSpPr txBox="1"/>
          <p:nvPr/>
        </p:nvSpPr>
        <p:spPr>
          <a:xfrm>
            <a:off x="3136849" y="3923260"/>
            <a:ext cx="2450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Handles communication between </a:t>
            </a:r>
            <a:r>
              <a:rPr lang="en-GB" sz="1400" dirty="0" err="1"/>
              <a:t>vscode</a:t>
            </a:r>
            <a:r>
              <a:rPr lang="en-GB" sz="1400" dirty="0"/>
              <a:t> and Coq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F641A7-9E22-A881-DD5C-4F9CD949386E}"/>
              </a:ext>
            </a:extLst>
          </p:cNvPr>
          <p:cNvSpPr txBox="1"/>
          <p:nvPr/>
        </p:nvSpPr>
        <p:spPr>
          <a:xfrm>
            <a:off x="566571" y="2154960"/>
            <a:ext cx="3942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Package manager for </a:t>
            </a:r>
            <a:r>
              <a:rPr lang="en-GB" sz="1400" dirty="0" err="1"/>
              <a:t>ocaml</a:t>
            </a:r>
            <a:r>
              <a:rPr lang="en-GB" sz="1400" dirty="0"/>
              <a:t> </a:t>
            </a:r>
            <a:r>
              <a:rPr lang="en-GB" sz="1400" dirty="0" err="1"/>
              <a:t>softwares</a:t>
            </a:r>
            <a:r>
              <a:rPr lang="en-GB" sz="1400" dirty="0"/>
              <a:t> / libraries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B65D6A-D963-37D0-F7F8-575FBDC31E28}"/>
              </a:ext>
            </a:extLst>
          </p:cNvPr>
          <p:cNvSpPr txBox="1"/>
          <p:nvPr/>
        </p:nvSpPr>
        <p:spPr>
          <a:xfrm>
            <a:off x="8596975" y="4712267"/>
            <a:ext cx="2890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Packaged as .deb (Debian amd64) </a:t>
            </a:r>
          </a:p>
          <a:p>
            <a:pPr algn="ctr"/>
            <a:r>
              <a:rPr lang="en-GB" sz="1400" dirty="0"/>
              <a:t>or .</a:t>
            </a:r>
            <a:r>
              <a:rPr lang="en-GB" sz="1400" dirty="0" err="1"/>
              <a:t>img</a:t>
            </a:r>
            <a:r>
              <a:rPr lang="en-GB" sz="1400" dirty="0"/>
              <a:t> (MacOS arm64)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75BC32F-9A41-4E01-8F2B-CD6A760A8D94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6547288" y="5041296"/>
            <a:ext cx="0" cy="38838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71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40" grpId="0"/>
      <p:bldP spid="43" grpId="0"/>
      <p:bldP spid="44" grpId="0"/>
      <p:bldP spid="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18BF535-D227-7332-FA0F-ACB0FB7A2DA3}"/>
              </a:ext>
            </a:extLst>
          </p:cNvPr>
          <p:cNvSpPr/>
          <p:nvPr/>
        </p:nvSpPr>
        <p:spPr>
          <a:xfrm>
            <a:off x="5559974" y="4610100"/>
            <a:ext cx="5460451" cy="20474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43593-AC4C-90D2-9FEA-CA385DF7E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172" y="139700"/>
            <a:ext cx="10515600" cy="1325563"/>
          </a:xfrm>
        </p:spPr>
        <p:txBody>
          <a:bodyPr/>
          <a:lstStyle/>
          <a:p>
            <a:r>
              <a:rPr lang="en-GB" dirty="0"/>
              <a:t>How to make YADE easier to install?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883C9-3AA5-D185-04FF-5CD5AB101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A55C81-5AB7-3728-916D-C95ED35BDA21}"/>
              </a:ext>
            </a:extLst>
          </p:cNvPr>
          <p:cNvSpPr txBox="1">
            <a:spLocks/>
          </p:cNvSpPr>
          <p:nvPr/>
        </p:nvSpPr>
        <p:spPr>
          <a:xfrm>
            <a:off x="5940972" y="1820456"/>
            <a:ext cx="5324496" cy="2667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/>
              <a:t>The lazy way</a:t>
            </a:r>
            <a:r>
              <a:rPr lang="en-GB" sz="2000" dirty="0"/>
              <a:t>: </a:t>
            </a:r>
          </a:p>
          <a:p>
            <a:pPr marL="0" indent="0">
              <a:buNone/>
            </a:pPr>
            <a:r>
              <a:rPr lang="en-GB" sz="2000" dirty="0"/>
              <a:t>Distribute an “image”  of an OS with everything installed, for some emulation software</a:t>
            </a:r>
          </a:p>
          <a:p>
            <a:pPr marL="0" indent="0">
              <a:buNone/>
            </a:pPr>
            <a:r>
              <a:rPr lang="en-GB" sz="2000" b="1" dirty="0">
                <a:solidFill>
                  <a:srgbClr val="00CC99"/>
                </a:solidFill>
                <a:latin typeface="Source Sans Pro" panose="020F0502020204030204" pitchFamily="34" charset="0"/>
              </a:rPr>
              <a:t>✓</a:t>
            </a:r>
            <a:r>
              <a:rPr lang="en-GB" sz="2000" dirty="0">
                <a:solidFill>
                  <a:srgbClr val="DF000F"/>
                </a:solidFill>
                <a:latin typeface="Source Sans Pro" panose="020F0502020204030204" pitchFamily="34" charset="0"/>
              </a:rPr>
              <a:t>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Source Sans Pro" panose="020F0502020204030204" pitchFamily="34" charset="0"/>
              </a:rPr>
              <a:t>No need to change the implementation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  <a:latin typeface="Verdana" panose="020B0604030504040204" pitchFamily="34" charset="0"/>
              </a:rPr>
              <a:t>✖</a:t>
            </a:r>
            <a:r>
              <a:rPr lang="en-GB" sz="2000" dirty="0">
                <a:solidFill>
                  <a:srgbClr val="DF000F"/>
                </a:solidFill>
                <a:latin typeface="Source Sans Pro" panose="020F0502020204030204" pitchFamily="34" charset="0"/>
              </a:rPr>
              <a:t>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Source Sans Pro" panose="020F0502020204030204" pitchFamily="34" charset="0"/>
              </a:rPr>
              <a:t>Still requires to install the emulation software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  <a:latin typeface="Verdana" panose="020B0604030504040204" pitchFamily="34" charset="0"/>
              </a:rPr>
              <a:t>✖</a:t>
            </a:r>
            <a:r>
              <a:rPr lang="en-GB" sz="2000" dirty="0">
                <a:solidFill>
                  <a:srgbClr val="DF000F"/>
                </a:solidFill>
                <a:latin typeface="Source Sans Pro" panose="020F0502020204030204" pitchFamily="34" charset="0"/>
              </a:rPr>
              <a:t>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Source Sans Pro" panose="020F0502020204030204" pitchFamily="34" charset="0"/>
              </a:rPr>
              <a:t>Images can be big (several GBs).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B92164-10C9-6E68-C0F7-FAF20E39F10E}"/>
              </a:ext>
            </a:extLst>
          </p:cNvPr>
          <p:cNvSpPr txBox="1"/>
          <p:nvPr/>
        </p:nvSpPr>
        <p:spPr>
          <a:xfrm>
            <a:off x="226957" y="2051805"/>
            <a:ext cx="51451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b="1" dirty="0"/>
              <a:t>The clean way</a:t>
            </a:r>
            <a:r>
              <a:rPr lang="en-GB" sz="2000" dirty="0"/>
              <a:t>: </a:t>
            </a:r>
          </a:p>
          <a:p>
            <a:pPr marL="0" indent="0">
              <a:buNone/>
            </a:pPr>
            <a:r>
              <a:rPr lang="en-GB" sz="2000" dirty="0"/>
              <a:t>Embed YADE in (the web version of) </a:t>
            </a:r>
            <a:r>
              <a:rPr lang="en-GB" sz="2000" dirty="0" err="1"/>
              <a:t>vscode</a:t>
            </a:r>
            <a:endParaRPr lang="en-GB" sz="2000" b="1" i="0" dirty="0">
              <a:solidFill>
                <a:srgbClr val="00CC99"/>
              </a:solidFill>
              <a:effectLst/>
              <a:latin typeface="Source Sans Pro" panose="020F0502020204030204" pitchFamily="34" charset="0"/>
            </a:endParaRPr>
          </a:p>
          <a:p>
            <a:pPr marL="0" indent="0">
              <a:buNone/>
            </a:pPr>
            <a:r>
              <a:rPr lang="en-GB" sz="2000" b="1" i="0" dirty="0">
                <a:solidFill>
                  <a:srgbClr val="00CC99"/>
                </a:solidFill>
                <a:effectLst/>
                <a:latin typeface="Source Sans Pro" panose="020F0502020204030204" pitchFamily="34" charset="0"/>
              </a:rPr>
              <a:t>✓</a:t>
            </a:r>
            <a:r>
              <a:rPr lang="en-GB" sz="2000" b="0" i="0" dirty="0">
                <a:solidFill>
                  <a:srgbClr val="DF000F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Source Sans Pro" panose="020F0502020204030204" pitchFamily="34" charset="0"/>
              </a:rPr>
              <a:t>No installation: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Source Sans Pro" panose="020F0502020204030204" pitchFamily="34" charset="0"/>
              </a:rPr>
              <a:t>	 run </a:t>
            </a:r>
            <a:r>
              <a:rPr lang="en-GB" sz="2000" dirty="0" err="1">
                <a:solidFill>
                  <a:schemeClr val="bg2">
                    <a:lumMod val="10000"/>
                  </a:schemeClr>
                </a:solidFill>
                <a:latin typeface="Source Sans Pro" panose="020F0502020204030204" pitchFamily="34" charset="0"/>
              </a:rPr>
              <a:t>vscode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Source Sans Pro" panose="020F0502020204030204" pitchFamily="34" charset="0"/>
              </a:rPr>
              <a:t> + coq + YADE in your browser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  <a:latin typeface="Verdana" panose="020B0604030504040204" pitchFamily="34" charset="0"/>
              </a:rPr>
              <a:t>✖</a:t>
            </a:r>
            <a:r>
              <a:rPr lang="en-GB" sz="2000" dirty="0">
                <a:solidFill>
                  <a:srgbClr val="DF000F"/>
                </a:solidFill>
                <a:latin typeface="Source Sans Pro" panose="020F0502020204030204" pitchFamily="34" charset="0"/>
              </a:rPr>
              <a:t>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Source Sans Pro" panose="020F0502020204030204" pitchFamily="34" charset="0"/>
              </a:rPr>
              <a:t>Requires a lot of engineering.</a:t>
            </a:r>
            <a:endParaRPr lang="fr-FR" sz="2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5410AC-0673-09B6-EB2F-359C7B09DD86}"/>
              </a:ext>
            </a:extLst>
          </p:cNvPr>
          <p:cNvCxnSpPr>
            <a:cxnSpLocks/>
          </p:cNvCxnSpPr>
          <p:nvPr/>
        </p:nvCxnSpPr>
        <p:spPr>
          <a:xfrm>
            <a:off x="5572125" y="1465263"/>
            <a:ext cx="0" cy="26876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8822C72-4D24-C638-FB83-E2EA55D716CC}"/>
              </a:ext>
            </a:extLst>
          </p:cNvPr>
          <p:cNvSpPr txBox="1">
            <a:spLocks/>
          </p:cNvSpPr>
          <p:nvPr/>
        </p:nvSpPr>
        <p:spPr>
          <a:xfrm>
            <a:off x="5940972" y="4682347"/>
            <a:ext cx="5324496" cy="2047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/>
              <a:t>The very lazy way</a:t>
            </a:r>
            <a:r>
              <a:rPr lang="en-GB" sz="2000" dirty="0"/>
              <a:t>: </a:t>
            </a:r>
          </a:p>
          <a:p>
            <a:pPr marL="0" indent="0">
              <a:buNone/>
            </a:pPr>
            <a:r>
              <a:rPr lang="en-GB" sz="2000" dirty="0"/>
              <a:t>Distribute an installation script to build the “image” on the user machine</a:t>
            </a:r>
          </a:p>
          <a:p>
            <a:pPr marL="0" indent="0">
              <a:buNone/>
            </a:pPr>
            <a:r>
              <a:rPr lang="en-GB" sz="2000" dirty="0"/>
              <a:t> </a:t>
            </a:r>
            <a:r>
              <a:rPr lang="en-GB" sz="2000" b="1" dirty="0">
                <a:solidFill>
                  <a:srgbClr val="00CC99"/>
                </a:solidFill>
                <a:latin typeface="Source Sans Pro" panose="020F0502020204030204" pitchFamily="34" charset="0"/>
              </a:rPr>
              <a:t>✓</a:t>
            </a:r>
            <a:r>
              <a:rPr lang="en-GB" sz="2000" dirty="0">
                <a:solidFill>
                  <a:srgbClr val="DF000F"/>
                </a:solidFill>
                <a:latin typeface="Source Sans Pro" panose="020F0502020204030204" pitchFamily="34" charset="0"/>
              </a:rPr>
              <a:t>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Source Sans Pro" panose="020F0502020204030204" pitchFamily="34" charset="0"/>
              </a:rPr>
              <a:t>No need to host the (big) image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  <a:latin typeface="Verdana" panose="020B0604030504040204" pitchFamily="34" charset="0"/>
              </a:rPr>
              <a:t>✖</a:t>
            </a:r>
            <a:r>
              <a:rPr lang="en-GB" sz="2000" dirty="0">
                <a:solidFill>
                  <a:srgbClr val="DF000F"/>
                </a:solidFill>
                <a:latin typeface="Source Sans Pro" panose="020F0502020204030204" pitchFamily="34" charset="0"/>
              </a:rPr>
              <a:t>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Source Sans Pro" panose="020F0502020204030204" pitchFamily="34" charset="0"/>
              </a:rPr>
              <a:t>Less robust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79A2FE-59F1-CC22-B52A-350D6EF9BAA6}"/>
              </a:ext>
            </a:extLst>
          </p:cNvPr>
          <p:cNvCxnSpPr>
            <a:cxnSpLocks/>
          </p:cNvCxnSpPr>
          <p:nvPr/>
        </p:nvCxnSpPr>
        <p:spPr>
          <a:xfrm>
            <a:off x="4305300" y="5229225"/>
            <a:ext cx="10667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3019551-0224-E484-FA5E-B1DF24A9A894}"/>
              </a:ext>
            </a:extLst>
          </p:cNvPr>
          <p:cNvSpPr txBox="1"/>
          <p:nvPr/>
        </p:nvSpPr>
        <p:spPr>
          <a:xfrm>
            <a:off x="3114675" y="5044559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 did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49013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43593-AC4C-90D2-9FEA-CA385DF7E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304" y="0"/>
            <a:ext cx="10515600" cy="1325563"/>
          </a:xfrm>
        </p:spPr>
        <p:txBody>
          <a:bodyPr/>
          <a:lstStyle/>
          <a:p>
            <a:r>
              <a:rPr lang="en-GB" dirty="0"/>
              <a:t>Testing YADE in an emulated environment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883C9-3AA5-D185-04FF-5CD5AB101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58E5C5-FEAA-E9CA-68E5-CE0FC29DF975}"/>
              </a:ext>
            </a:extLst>
          </p:cNvPr>
          <p:cNvSpPr txBox="1"/>
          <p:nvPr/>
        </p:nvSpPr>
        <p:spPr>
          <a:xfrm>
            <a:off x="1920435" y="2161878"/>
            <a:ext cx="158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Virtual 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0BAD57-7E52-1CC3-A8E5-6F74F67FC1A0}"/>
              </a:ext>
            </a:extLst>
          </p:cNvPr>
          <p:cNvSpPr txBox="1"/>
          <p:nvPr/>
        </p:nvSpPr>
        <p:spPr>
          <a:xfrm>
            <a:off x="8363276" y="2230930"/>
            <a:ext cx="158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Docker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5F24B-DB6E-FAC9-A63A-DE11AB0A84F0}"/>
              </a:ext>
            </a:extLst>
          </p:cNvPr>
          <p:cNvCxnSpPr>
            <a:cxnSpLocks/>
          </p:cNvCxnSpPr>
          <p:nvPr/>
        </p:nvCxnSpPr>
        <p:spPr>
          <a:xfrm>
            <a:off x="5525483" y="2346544"/>
            <a:ext cx="0" cy="2757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A736AF-E846-5989-81D3-4E258ED91BC5}"/>
              </a:ext>
            </a:extLst>
          </p:cNvPr>
          <p:cNvSpPr txBox="1"/>
          <p:nvPr/>
        </p:nvSpPr>
        <p:spPr>
          <a:xfrm>
            <a:off x="910328" y="2894831"/>
            <a:ext cx="2597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dirty="0">
                <a:solidFill>
                  <a:srgbClr val="00CC99"/>
                </a:solidFill>
                <a:effectLst/>
                <a:latin typeface="Source Sans Pro" panose="020F0502020204030204" pitchFamily="34" charset="0"/>
              </a:rPr>
              <a:t>✓</a:t>
            </a:r>
            <a:r>
              <a:rPr lang="en-GB" b="0" i="0" dirty="0">
                <a:solidFill>
                  <a:srgbClr val="DF000F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en-GB" dirty="0"/>
              <a:t>Easy to install</a:t>
            </a:r>
          </a:p>
          <a:p>
            <a:r>
              <a:rPr lang="en-GB" dirty="0">
                <a:solidFill>
                  <a:srgbClr val="FF0000"/>
                </a:solidFill>
                <a:latin typeface="Verdana" panose="020B0604030504040204" pitchFamily="34" charset="0"/>
              </a:rPr>
              <a:t>✖</a:t>
            </a:r>
            <a:r>
              <a:rPr lang="en-GB" b="1" dirty="0">
                <a:solidFill>
                  <a:srgbClr val="00CC99"/>
                </a:solidFill>
                <a:latin typeface="Source Sans Pro" panose="020F0502020204030204" pitchFamily="34" charset="0"/>
              </a:rPr>
              <a:t> </a:t>
            </a:r>
            <a:r>
              <a:rPr lang="en-GB" dirty="0"/>
              <a:t>Big image size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FE9000-EC70-CD01-BFD0-5C54BBAB1377}"/>
              </a:ext>
            </a:extLst>
          </p:cNvPr>
          <p:cNvSpPr txBox="1"/>
          <p:nvPr/>
        </p:nvSpPr>
        <p:spPr>
          <a:xfrm>
            <a:off x="6051329" y="2724551"/>
            <a:ext cx="5912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CC99"/>
                </a:solidFill>
                <a:latin typeface="Source Sans Pro" panose="020F0502020204030204" pitchFamily="34" charset="0"/>
              </a:rPr>
              <a:t>✓  </a:t>
            </a:r>
            <a:r>
              <a:rPr lang="en-GB" dirty="0"/>
              <a:t>Better performance (probably not very relevant for YADE)</a:t>
            </a:r>
          </a:p>
          <a:p>
            <a:r>
              <a:rPr lang="en-GB" b="1" dirty="0">
                <a:solidFill>
                  <a:srgbClr val="00CC99"/>
                </a:solidFill>
                <a:latin typeface="Source Sans Pro" panose="020F0502020204030204" pitchFamily="34" charset="0"/>
              </a:rPr>
              <a:t>✓ </a:t>
            </a:r>
            <a:r>
              <a:rPr lang="en-GB"/>
              <a:t>A modular system </a:t>
            </a:r>
            <a:r>
              <a:rPr lang="en-GB" dirty="0"/>
              <a:t>to build new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recipes are called </a:t>
            </a:r>
            <a:r>
              <a:rPr lang="en-GB" i="1" dirty="0" err="1"/>
              <a:t>dockerfiles</a:t>
            </a:r>
            <a:endParaRPr lang="en-GB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dirty="0" err="1"/>
              <a:t>dockerfile</a:t>
            </a:r>
            <a:r>
              <a:rPr lang="en-GB" dirty="0"/>
              <a:t> can extend another one</a:t>
            </a:r>
          </a:p>
          <a:p>
            <a:r>
              <a:rPr lang="en-GB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✖</a:t>
            </a:r>
            <a:r>
              <a:rPr lang="en-GB" b="1" i="0" dirty="0">
                <a:solidFill>
                  <a:srgbClr val="00CC99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en-GB" dirty="0"/>
              <a:t>Not readily cross-platform</a:t>
            </a:r>
          </a:p>
          <a:p>
            <a:r>
              <a:rPr lang="en-GB" dirty="0">
                <a:solidFill>
                  <a:srgbClr val="FF0000"/>
                </a:solidFill>
                <a:latin typeface="Verdana" panose="020B0604030504040204" pitchFamily="34" charset="0"/>
              </a:rPr>
              <a:t>✖</a:t>
            </a:r>
            <a:r>
              <a:rPr lang="en-GB" dirty="0"/>
              <a:t> Configuration is complex (especially for GUI images)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96461B-0EE8-1614-256D-C2B1121CE300}"/>
              </a:ext>
            </a:extLst>
          </p:cNvPr>
          <p:cNvSpPr txBox="1"/>
          <p:nvPr/>
        </p:nvSpPr>
        <p:spPr>
          <a:xfrm>
            <a:off x="1703167" y="1157139"/>
            <a:ext cx="9482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run an image of a full OS (e.g., Debian) on any host operating system (Windows / Mac / Linux)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C597C-7CC0-DD1D-57A9-972C7BF53DFE}"/>
              </a:ext>
            </a:extLst>
          </p:cNvPr>
          <p:cNvSpPr txBox="1"/>
          <p:nvPr/>
        </p:nvSpPr>
        <p:spPr>
          <a:xfrm>
            <a:off x="9524" y="6484148"/>
            <a:ext cx="608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aseline="30000" dirty="0"/>
              <a:t>1</a:t>
            </a:r>
            <a:r>
              <a:rPr lang="fr-FR" dirty="0"/>
              <a:t>https://www.linuxvmimages.com/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955D717-8C10-B825-D553-CD4C5B78A4F3}"/>
              </a:ext>
            </a:extLst>
          </p:cNvPr>
          <p:cNvSpPr/>
          <p:nvPr/>
        </p:nvSpPr>
        <p:spPr>
          <a:xfrm>
            <a:off x="588741" y="4645026"/>
            <a:ext cx="4051043" cy="110554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/>
              <a:t>Installation script</a:t>
            </a:r>
            <a:endParaRPr lang="fr-F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8E728B-F0C9-AE75-BD42-66152364B76C}"/>
              </a:ext>
            </a:extLst>
          </p:cNvPr>
          <p:cNvSpPr txBox="1"/>
          <p:nvPr/>
        </p:nvSpPr>
        <p:spPr>
          <a:xfrm>
            <a:off x="842592" y="5104236"/>
            <a:ext cx="3534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shell script to be run in a fresh Debian image</a:t>
            </a:r>
            <a:r>
              <a:rPr lang="en-GB" baseline="30000" dirty="0"/>
              <a:t>1</a:t>
            </a:r>
            <a:endParaRPr lang="fr-FR" baseline="300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6D3B88A-4D56-85E8-7DC4-D9C3CA5D40C1}"/>
              </a:ext>
            </a:extLst>
          </p:cNvPr>
          <p:cNvSpPr/>
          <p:nvPr/>
        </p:nvSpPr>
        <p:spPr>
          <a:xfrm>
            <a:off x="6534186" y="4729801"/>
            <a:ext cx="4003415" cy="10357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/>
              <a:t>Installation script</a:t>
            </a:r>
            <a:endParaRPr lang="fr-F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6D41E9-58C7-ADEC-42E4-85AD75EE3BFD}"/>
              </a:ext>
            </a:extLst>
          </p:cNvPr>
          <p:cNvSpPr txBox="1"/>
          <p:nvPr/>
        </p:nvSpPr>
        <p:spPr>
          <a:xfrm>
            <a:off x="6860950" y="5149357"/>
            <a:ext cx="353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</a:t>
            </a:r>
            <a:r>
              <a:rPr lang="en-GB" dirty="0" err="1"/>
              <a:t>dockerfile</a:t>
            </a:r>
            <a:r>
              <a:rPr lang="en-GB" dirty="0"/>
              <a:t> (extending that of coq)</a:t>
            </a:r>
            <a:endParaRPr lang="fr-FR" baseline="30000" dirty="0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D9782886-AEB5-FC40-132C-444C2C51D2D0}"/>
              </a:ext>
            </a:extLst>
          </p:cNvPr>
          <p:cNvSpPr/>
          <p:nvPr/>
        </p:nvSpPr>
        <p:spPr>
          <a:xfrm rot="5400000">
            <a:off x="5225445" y="-1704802"/>
            <a:ext cx="600075" cy="7245313"/>
          </a:xfrm>
          <a:prstGeom prst="leftBrace">
            <a:avLst>
              <a:gd name="adj1" fmla="val 4960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DEC404-8AA9-DE43-48E7-D5BF78AA84A2}"/>
              </a:ext>
            </a:extLst>
          </p:cNvPr>
          <p:cNvSpPr txBox="1"/>
          <p:nvPr/>
        </p:nvSpPr>
        <p:spPr>
          <a:xfrm>
            <a:off x="1215912" y="5891510"/>
            <a:ext cx="976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Check  </a:t>
            </a:r>
            <a:r>
              <a:rPr lang="en-US" sz="2400" dirty="0">
                <a:hlinkClick r:id="rId2"/>
              </a:rPr>
              <a:t>https://github.com/amblafont/vscode-yade-example</a:t>
            </a:r>
            <a:r>
              <a:rPr lang="en-US" sz="2400" dirty="0"/>
              <a:t> for instructions!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7625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3" grpId="0"/>
      <p:bldP spid="11" grpId="0" animBg="1"/>
      <p:bldP spid="12" grpId="0"/>
      <p:bldP spid="13" grpId="0" animBg="1"/>
      <p:bldP spid="17" grpId="0"/>
      <p:bldP spid="18" grpId="0" animBg="1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4FC03B-9C5D-3CAB-AF46-6F7D7FFA6457}"/>
              </a:ext>
            </a:extLst>
          </p:cNvPr>
          <p:cNvSpPr/>
          <p:nvPr/>
        </p:nvSpPr>
        <p:spPr>
          <a:xfrm>
            <a:off x="359551" y="2125826"/>
            <a:ext cx="4283643" cy="345936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Graphical interface</a:t>
            </a:r>
          </a:p>
          <a:p>
            <a:pPr algn="ctr"/>
            <a:r>
              <a:rPr lang="en-US" dirty="0"/>
              <a:t>(standalone program,</a:t>
            </a:r>
          </a:p>
          <a:p>
            <a:pPr algn="ctr"/>
            <a:r>
              <a:rPr lang="en-US" dirty="0"/>
              <a:t> implemented in Rust)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3FDDB-E228-82AA-2248-C028E0EBC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A2D0B7-59BE-C3D0-3105-F0ACC9A5AD3F}"/>
              </a:ext>
            </a:extLst>
          </p:cNvPr>
          <p:cNvSpPr/>
          <p:nvPr/>
        </p:nvSpPr>
        <p:spPr>
          <a:xfrm>
            <a:off x="7573505" y="2125826"/>
            <a:ext cx="4532781" cy="345936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7DADA8-54CC-6C8A-85B2-8A3A389B1B3C}"/>
              </a:ext>
            </a:extLst>
          </p:cNvPr>
          <p:cNvSpPr/>
          <p:nvPr/>
        </p:nvSpPr>
        <p:spPr>
          <a:xfrm>
            <a:off x="6561992" y="2125826"/>
            <a:ext cx="1117763" cy="345936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Coq plugin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ocaml</a:t>
            </a:r>
            <a:r>
              <a:rPr lang="en-US"/>
              <a:t>)</a:t>
            </a:r>
            <a:endParaRPr lang="fr-FR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D940992-6509-8A85-968D-0D249D4961AB}"/>
              </a:ext>
            </a:extLst>
          </p:cNvPr>
          <p:cNvSpPr txBox="1">
            <a:spLocks/>
          </p:cNvSpPr>
          <p:nvPr/>
        </p:nvSpPr>
        <p:spPr>
          <a:xfrm>
            <a:off x="276766" y="2329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Another related software for mechanisation: </a:t>
            </a:r>
          </a:p>
          <a:p>
            <a:r>
              <a:rPr lang="en-GB" dirty="0"/>
              <a:t>Luc </a:t>
            </a:r>
            <a:r>
              <a:rPr lang="en-GB" dirty="0" err="1"/>
              <a:t>Chabassier’s</a:t>
            </a:r>
            <a:r>
              <a:rPr lang="en-GB" dirty="0"/>
              <a:t> interface for diagrammatic proofs</a:t>
            </a:r>
            <a:r>
              <a:rPr lang="en-GB" baseline="30000" dirty="0"/>
              <a:t>1</a:t>
            </a:r>
          </a:p>
        </p:txBody>
      </p:sp>
      <p:pic>
        <p:nvPicPr>
          <p:cNvPr id="13" name="Picture 12" descr="The Coq proof assistant (@CoqLang) / Twitter">
            <a:extLst>
              <a:ext uri="{FF2B5EF4-FFF2-40B4-BE49-F238E27FC236}">
                <a16:creationId xmlns:a16="http://schemas.microsoft.com/office/drawing/2014/main" id="{650823EA-22EB-5ACB-9773-72E599A3C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2240799"/>
            <a:ext cx="967289" cy="96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76DCDE-F57B-C7CD-6260-84909F50E469}"/>
              </a:ext>
            </a:extLst>
          </p:cNvPr>
          <p:cNvSpPr txBox="1"/>
          <p:nvPr/>
        </p:nvSpPr>
        <p:spPr>
          <a:xfrm>
            <a:off x="8472069" y="3568055"/>
            <a:ext cx="284190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Lemma …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Proof.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diagram server.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71B796FC-F1E9-803F-1946-1B0065265549}"/>
              </a:ext>
            </a:extLst>
          </p:cNvPr>
          <p:cNvSpPr/>
          <p:nvPr/>
        </p:nvSpPr>
        <p:spPr>
          <a:xfrm rot="1283544">
            <a:off x="7479126" y="3944001"/>
            <a:ext cx="1086638" cy="50377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EE8DC0A-3FC7-38A3-E998-974A276D8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50" y="3208088"/>
            <a:ext cx="4065107" cy="2251879"/>
          </a:xfrm>
          <a:prstGeom prst="rect">
            <a:avLst/>
          </a:prstGeom>
        </p:spPr>
      </p:pic>
      <p:sp>
        <p:nvSpPr>
          <p:cNvPr id="19" name="Arrow: Left 18">
            <a:extLst>
              <a:ext uri="{FF2B5EF4-FFF2-40B4-BE49-F238E27FC236}">
                <a16:creationId xmlns:a16="http://schemas.microsoft.com/office/drawing/2014/main" id="{D09D4FD4-F83F-344D-5082-77361C93B0EF}"/>
              </a:ext>
            </a:extLst>
          </p:cNvPr>
          <p:cNvSpPr/>
          <p:nvPr/>
        </p:nvSpPr>
        <p:spPr>
          <a:xfrm>
            <a:off x="3674456" y="1913654"/>
            <a:ext cx="3358446" cy="1849524"/>
          </a:xfrm>
          <a:prstGeom prst="leftArrow">
            <a:avLst>
              <a:gd name="adj1" fmla="val 31611"/>
              <a:gd name="adj2" fmla="val 50000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Goal, </a:t>
            </a:r>
            <a:r>
              <a:rPr lang="fr-FR" dirty="0" err="1"/>
              <a:t>assumptions</a:t>
            </a:r>
            <a:r>
              <a:rPr lang="fr-FR" dirty="0"/>
              <a:t>, </a:t>
            </a:r>
            <a:r>
              <a:rPr lang="fr-FR" b="1" dirty="0" err="1"/>
              <a:t>lemmas</a:t>
            </a:r>
            <a:endParaRPr lang="fr-F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9628CD-C26F-579A-1C3E-6ACEA0606A97}"/>
              </a:ext>
            </a:extLst>
          </p:cNvPr>
          <p:cNvSpPr txBox="1"/>
          <p:nvPr/>
        </p:nvSpPr>
        <p:spPr>
          <a:xfrm>
            <a:off x="228600" y="5751758"/>
            <a:ext cx="5618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Automatic layout (limited (see </a:t>
            </a:r>
            <a:r>
              <a:rPr lang="en-GB" dirty="0" err="1"/>
              <a:t>yade.v</a:t>
            </a:r>
            <a:r>
              <a:rPr lang="en-GB" dirty="0"/>
              <a:t>): manual editing)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Proof tactics (including invoking a lemma)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E5DE764-1D77-CF1A-80E1-64954D167BCB}"/>
              </a:ext>
            </a:extLst>
          </p:cNvPr>
          <p:cNvSpPr/>
          <p:nvPr/>
        </p:nvSpPr>
        <p:spPr>
          <a:xfrm>
            <a:off x="3914042" y="3711919"/>
            <a:ext cx="3183681" cy="206905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Coq proof </a:t>
            </a:r>
            <a:r>
              <a:rPr lang="fr-FR" dirty="0" err="1"/>
              <a:t>term</a:t>
            </a:r>
            <a:endParaRPr lang="fr-FR" dirty="0"/>
          </a:p>
          <a:p>
            <a:pPr algn="ctr"/>
            <a:r>
              <a:rPr lang="fr-FR" dirty="0"/>
              <a:t>(</a:t>
            </a:r>
            <a:r>
              <a:rPr lang="fr-FR" dirty="0" err="1"/>
              <a:t>implicit</a:t>
            </a:r>
            <a:r>
              <a:rPr lang="fr-F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0B9DB-3AAB-B969-9DF8-C0169B1A6BD6}"/>
              </a:ext>
            </a:extLst>
          </p:cNvPr>
          <p:cNvSpPr txBox="1"/>
          <p:nvPr/>
        </p:nvSpPr>
        <p:spPr>
          <a:xfrm>
            <a:off x="-11824" y="6450556"/>
            <a:ext cx="6189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aseline="30000" dirty="0"/>
              <a:t>1 </a:t>
            </a:r>
            <a:r>
              <a:rPr lang="en-GB" dirty="0"/>
              <a:t>https://github.com/dwarfmaster/commutative-diagrams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392F40-0D50-AFA9-7FF2-4E2DCBC64C4C}"/>
              </a:ext>
            </a:extLst>
          </p:cNvPr>
          <p:cNvSpPr txBox="1"/>
          <p:nvPr/>
        </p:nvSpPr>
        <p:spPr>
          <a:xfrm>
            <a:off x="6561992" y="5809094"/>
            <a:ext cx="326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Integrated search for lemmas</a:t>
            </a:r>
          </a:p>
        </p:txBody>
      </p:sp>
    </p:spTree>
    <p:extLst>
      <p:ext uri="{BB962C8B-B14F-4D97-AF65-F5344CB8AC3E}">
        <p14:creationId xmlns:p14="http://schemas.microsoft.com/office/powerpoint/2010/main" val="127009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9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07802-B918-EF71-48FE-96638FAB9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69" y="-60904"/>
            <a:ext cx="10515600" cy="1325563"/>
          </a:xfrm>
        </p:spPr>
        <p:txBody>
          <a:bodyPr/>
          <a:lstStyle/>
          <a:p>
            <a:r>
              <a:rPr lang="en-GB" dirty="0"/>
              <a:t>Packaging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34E82-DFE2-9E40-2A34-CD7D54A89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D3125-1EF2-36C8-2E06-5F205A6A40A3}"/>
              </a:ext>
            </a:extLst>
          </p:cNvPr>
          <p:cNvSpPr txBox="1"/>
          <p:nvPr/>
        </p:nvSpPr>
        <p:spPr>
          <a:xfrm>
            <a:off x="73773" y="2953852"/>
            <a:ext cx="59066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A web app that runs locally in your browser </a:t>
            </a:r>
          </a:p>
          <a:p>
            <a:pPr algn="ctr"/>
            <a:r>
              <a:rPr lang="en-GB" sz="2000" dirty="0"/>
              <a:t>(without mechanisation features)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044387-F3B1-4CFA-C01A-5C2E4EC6C635}"/>
              </a:ext>
            </a:extLst>
          </p:cNvPr>
          <p:cNvSpPr txBox="1"/>
          <p:nvPr/>
        </p:nvSpPr>
        <p:spPr>
          <a:xfrm>
            <a:off x="481868" y="38978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https://amblafont.github.io/graph-editor/index.html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4A28C8-2B3C-EC89-0056-96030EB5100A}"/>
              </a:ext>
            </a:extLst>
          </p:cNvPr>
          <p:cNvCxnSpPr/>
          <p:nvPr/>
        </p:nvCxnSpPr>
        <p:spPr>
          <a:xfrm>
            <a:off x="6211614" y="651641"/>
            <a:ext cx="0" cy="59908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45FF09-35B3-59F8-C074-8218163118B5}"/>
              </a:ext>
            </a:extLst>
          </p:cNvPr>
          <p:cNvSpPr txBox="1"/>
          <p:nvPr/>
        </p:nvSpPr>
        <p:spPr>
          <a:xfrm>
            <a:off x="6635951" y="2953852"/>
            <a:ext cx="59370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A standalone desktop program</a:t>
            </a:r>
          </a:p>
          <a:p>
            <a:pPr algn="ctr"/>
            <a:r>
              <a:rPr lang="en-GB" sz="2000" dirty="0"/>
              <a:t>(embeds the web app using electron)</a:t>
            </a:r>
          </a:p>
        </p:txBody>
      </p:sp>
    </p:spTree>
    <p:extLst>
      <p:ext uri="{BB962C8B-B14F-4D97-AF65-F5344CB8AC3E}">
        <p14:creationId xmlns:p14="http://schemas.microsoft.com/office/powerpoint/2010/main" val="45801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07802-B918-EF71-48FE-96638FAB9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69" y="-60904"/>
            <a:ext cx="10515600" cy="1325563"/>
          </a:xfrm>
        </p:spPr>
        <p:txBody>
          <a:bodyPr/>
          <a:lstStyle/>
          <a:p>
            <a:r>
              <a:rPr lang="en-GB" dirty="0"/>
              <a:t>An other diagram editor: Quiver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34E82-DFE2-9E40-2A34-CD7D54A89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83F1E-E212-93F4-00E2-CD42FEE7BA83}"/>
              </a:ext>
            </a:extLst>
          </p:cNvPr>
          <p:cNvSpPr txBox="1"/>
          <p:nvPr/>
        </p:nvSpPr>
        <p:spPr>
          <a:xfrm>
            <a:off x="820881" y="1079993"/>
            <a:ext cx="10084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</a:t>
            </a:r>
            <a:r>
              <a:rPr lang="en-GB" i="1" dirty="0"/>
              <a:t>a modern, graphical editor for commutative and pasting diagrams, capable of rendering high-quality diagrams for screen viewing, and exporting to LaTeX via </a:t>
            </a:r>
            <a:r>
              <a:rPr lang="en-GB" i="1" dirty="0" err="1"/>
              <a:t>tikz</a:t>
            </a:r>
            <a:r>
              <a:rPr lang="en-GB" i="1" dirty="0"/>
              <a:t>-cd</a:t>
            </a:r>
            <a:r>
              <a:rPr lang="en-GB" dirty="0"/>
              <a:t>.”</a:t>
            </a:r>
          </a:p>
          <a:p>
            <a:r>
              <a:rPr lang="en-GB" dirty="0"/>
              <a:t> </a:t>
            </a:r>
          </a:p>
        </p:txBody>
      </p:sp>
      <p:pic>
        <p:nvPicPr>
          <p:cNvPr id="4098" name="Picture 2" descr="quiver">
            <a:extLst>
              <a:ext uri="{FF2B5EF4-FFF2-40B4-BE49-F238E27FC236}">
                <a16:creationId xmlns:a16="http://schemas.microsoft.com/office/drawing/2014/main" id="{7568AA0A-20B1-6E05-B8EF-D4D70E3BD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36" y="2017805"/>
            <a:ext cx="6913421" cy="43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034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92ED-4734-4666-B0B4-EFAC05572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53"/>
            <a:ext cx="10515600" cy="1325563"/>
          </a:xfrm>
        </p:spPr>
        <p:txBody>
          <a:bodyPr/>
          <a:lstStyle/>
          <a:p>
            <a:r>
              <a:rPr lang="en-GB" dirty="0"/>
              <a:t>Comparison with quiver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BB1CC-434F-B373-AFB2-81CBCC5B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2C0FB8-2CFB-44EE-B92B-876E2389C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503486"/>
              </p:ext>
            </p:extLst>
          </p:nvPr>
        </p:nvGraphicFramePr>
        <p:xfrm>
          <a:off x="442191" y="2128171"/>
          <a:ext cx="8855940" cy="36441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51980">
                  <a:extLst>
                    <a:ext uri="{9D8B030D-6E8A-4147-A177-3AD203B41FA5}">
                      <a16:colId xmlns:a16="http://schemas.microsoft.com/office/drawing/2014/main" val="2723511982"/>
                    </a:ext>
                  </a:extLst>
                </a:gridCol>
                <a:gridCol w="2951980">
                  <a:extLst>
                    <a:ext uri="{9D8B030D-6E8A-4147-A177-3AD203B41FA5}">
                      <a16:colId xmlns:a16="http://schemas.microsoft.com/office/drawing/2014/main" val="3999414074"/>
                    </a:ext>
                  </a:extLst>
                </a:gridCol>
                <a:gridCol w="2951980">
                  <a:extLst>
                    <a:ext uri="{9D8B030D-6E8A-4147-A177-3AD203B41FA5}">
                      <a16:colId xmlns:a16="http://schemas.microsoft.com/office/drawing/2014/main" val="3593286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Quiver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440557"/>
                  </a:ext>
                </a:extLst>
              </a:tr>
              <a:tr h="972090">
                <a:tc>
                  <a:txBody>
                    <a:bodyPr/>
                    <a:lstStyle/>
                    <a:p>
                      <a:r>
                        <a:rPr lang="en-GB"/>
                        <a:t>Programming 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JavaScript + React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71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Styling 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2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User-friendly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9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Editing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  <a:p>
                      <a:pPr algn="ctr"/>
                      <a:r>
                        <a:rPr lang="en-GB"/>
                        <a:t>Tabs, copy &amp; paste, find &amp; replace, expand selection to connected components, …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536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LaTeX export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Yes, and also import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72140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718F171-9E65-767E-E9D2-AA26EB28A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574" y="2477965"/>
            <a:ext cx="2389909" cy="10038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4BF506-8F9E-C9F2-2DAC-80FA65FD9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013" y="2512977"/>
            <a:ext cx="2560083" cy="9338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C83A2C-4E49-8D86-67E7-1F105E9AB29F}"/>
              </a:ext>
            </a:extLst>
          </p:cNvPr>
          <p:cNvSpPr txBox="1"/>
          <p:nvPr/>
        </p:nvSpPr>
        <p:spPr>
          <a:xfrm>
            <a:off x="399393" y="1460397"/>
            <a:ext cx="4251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About the same size (around 10k of LoC)</a:t>
            </a:r>
          </a:p>
        </p:txBody>
      </p:sp>
    </p:spTree>
    <p:extLst>
      <p:ext uri="{BB962C8B-B14F-4D97-AF65-F5344CB8AC3E}">
        <p14:creationId xmlns:p14="http://schemas.microsoft.com/office/powerpoint/2010/main" val="2306249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92ED-4734-4666-B0B4-EFAC05572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53"/>
            <a:ext cx="10515600" cy="1325563"/>
          </a:xfrm>
        </p:spPr>
        <p:txBody>
          <a:bodyPr/>
          <a:lstStyle/>
          <a:p>
            <a:r>
              <a:rPr lang="en-GB" dirty="0"/>
              <a:t>Comparison with quiver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BB1CC-434F-B373-AFB2-81CBCC5B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2C0FB8-2CFB-44EE-B92B-876E2389C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809906"/>
              </p:ext>
            </p:extLst>
          </p:nvPr>
        </p:nvGraphicFramePr>
        <p:xfrm>
          <a:off x="442191" y="2128171"/>
          <a:ext cx="8855940" cy="36441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51980">
                  <a:extLst>
                    <a:ext uri="{9D8B030D-6E8A-4147-A177-3AD203B41FA5}">
                      <a16:colId xmlns:a16="http://schemas.microsoft.com/office/drawing/2014/main" val="2723511982"/>
                    </a:ext>
                  </a:extLst>
                </a:gridCol>
                <a:gridCol w="2951980">
                  <a:extLst>
                    <a:ext uri="{9D8B030D-6E8A-4147-A177-3AD203B41FA5}">
                      <a16:colId xmlns:a16="http://schemas.microsoft.com/office/drawing/2014/main" val="3999414074"/>
                    </a:ext>
                  </a:extLst>
                </a:gridCol>
                <a:gridCol w="2951980">
                  <a:extLst>
                    <a:ext uri="{9D8B030D-6E8A-4147-A177-3AD203B41FA5}">
                      <a16:colId xmlns:a16="http://schemas.microsoft.com/office/drawing/2014/main" val="3593286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Quiver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440557"/>
                  </a:ext>
                </a:extLst>
              </a:tr>
              <a:tr h="972090">
                <a:tc>
                  <a:txBody>
                    <a:bodyPr/>
                    <a:lstStyle/>
                    <a:p>
                      <a:r>
                        <a:rPr lang="en-GB"/>
                        <a:t>Programming 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JavaScript + React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71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Styling 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2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User-friendly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9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Editing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  <a:p>
                      <a:pPr algn="ctr"/>
                      <a:r>
                        <a:rPr lang="en-GB"/>
                        <a:t>Tabs, copy &amp; paste, find &amp; replace, expand selection to connected components, …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536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LaTeX export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Yes, and also import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yes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2140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718F171-9E65-767E-E9D2-AA26EB28A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574" y="2477965"/>
            <a:ext cx="2389909" cy="10038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4BF506-8F9E-C9F2-2DAC-80FA65FD9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013" y="2512977"/>
            <a:ext cx="2560083" cy="9338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C83A2C-4E49-8D86-67E7-1F105E9AB29F}"/>
              </a:ext>
            </a:extLst>
          </p:cNvPr>
          <p:cNvSpPr txBox="1"/>
          <p:nvPr/>
        </p:nvSpPr>
        <p:spPr>
          <a:xfrm>
            <a:off x="399393" y="1460397"/>
            <a:ext cx="4251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About the same size (around 10k of LoC)</a:t>
            </a:r>
          </a:p>
        </p:txBody>
      </p:sp>
    </p:spTree>
    <p:extLst>
      <p:ext uri="{BB962C8B-B14F-4D97-AF65-F5344CB8AC3E}">
        <p14:creationId xmlns:p14="http://schemas.microsoft.com/office/powerpoint/2010/main" val="1571295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5E7FA-0847-C4B9-8C33-9ABD61E29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1734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LaTeX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663BF-01F1-94C6-E0D8-51BE0962C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38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92ED-4734-4666-B0B4-EFAC05572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7" y="-50901"/>
            <a:ext cx="10515600" cy="1325563"/>
          </a:xfrm>
        </p:spPr>
        <p:txBody>
          <a:bodyPr/>
          <a:lstStyle/>
          <a:p>
            <a:r>
              <a:rPr lang="en-GB" dirty="0"/>
              <a:t>Easy editing of LaTeX diagrams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BB1CC-434F-B373-AFB2-81CBCC5B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D71B5-B5F4-4F1D-EF39-512811631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281" y="1595036"/>
            <a:ext cx="6607631" cy="13255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E35883-4ED6-4A0B-B0CD-8B4B89EB2099}"/>
              </a:ext>
            </a:extLst>
          </p:cNvPr>
          <p:cNvSpPr txBox="1"/>
          <p:nvPr/>
        </p:nvSpPr>
        <p:spPr>
          <a:xfrm>
            <a:off x="9182668" y="511941"/>
            <a:ext cx="2156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diagram data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F525200-BFD4-419B-758D-FD36290A4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09" y="1374722"/>
            <a:ext cx="3722706" cy="17661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D9B87A9-9F85-6E15-9E61-6B2A77EDD616}"/>
              </a:ext>
            </a:extLst>
          </p:cNvPr>
          <p:cNvSpPr txBox="1"/>
          <p:nvPr/>
        </p:nvSpPr>
        <p:spPr>
          <a:xfrm>
            <a:off x="115614" y="3214698"/>
            <a:ext cx="476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standalone version, running in the background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616035-E4C4-2508-9BA9-525197B0AF86}"/>
              </a:ext>
            </a:extLst>
          </p:cNvPr>
          <p:cNvCxnSpPr/>
          <p:nvPr/>
        </p:nvCxnSpPr>
        <p:spPr>
          <a:xfrm flipH="1">
            <a:off x="9334858" y="972308"/>
            <a:ext cx="383627" cy="528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B18FB1-DE15-A795-7E80-87C0724D8DAD}"/>
              </a:ext>
            </a:extLst>
          </p:cNvPr>
          <p:cNvCxnSpPr>
            <a:cxnSpLocks/>
          </p:cNvCxnSpPr>
          <p:nvPr/>
        </p:nvCxnSpPr>
        <p:spPr>
          <a:xfrm flipV="1">
            <a:off x="4614958" y="2671788"/>
            <a:ext cx="496934" cy="12284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EBBF92D-D2D7-DA07-658A-2D8A8412913D}"/>
              </a:ext>
            </a:extLst>
          </p:cNvPr>
          <p:cNvSpPr txBox="1"/>
          <p:nvPr/>
        </p:nvSpPr>
        <p:spPr>
          <a:xfrm>
            <a:off x="2604386" y="3937602"/>
            <a:ext cx="349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(1)  Remove the generated latex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144FE8-3696-2E2B-F0ED-26EA3F801950}"/>
                  </a:ext>
                </a:extLst>
              </p:cNvPr>
              <p:cNvSpPr txBox="1"/>
              <p:nvPr/>
            </p:nvSpPr>
            <p:spPr>
              <a:xfrm>
                <a:off x="6237979" y="3932961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dirty="0"/>
                  <a:t> (2) YADE loads the diagram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144FE8-3696-2E2B-F0ED-26EA3F801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979" y="3932961"/>
                <a:ext cx="6096000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50CFC699-C596-10A2-ADBE-77834633D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9573" y="3687154"/>
            <a:ext cx="1731908" cy="182972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C327908-46EC-5EAF-793F-95F74947D881}"/>
              </a:ext>
            </a:extLst>
          </p:cNvPr>
          <p:cNvSpPr txBox="1"/>
          <p:nvPr/>
        </p:nvSpPr>
        <p:spPr>
          <a:xfrm>
            <a:off x="2604386" y="4508043"/>
            <a:ext cx="4800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(3)  Edit &amp; Save the diagram </a:t>
            </a:r>
            <a:r>
              <a:rPr lang="en-GB"/>
              <a:t>in YADE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A9B4E2D-14FE-7474-F269-7C04F700AA2B}"/>
                  </a:ext>
                </a:extLst>
              </p:cNvPr>
              <p:cNvSpPr txBox="1"/>
              <p:nvPr/>
            </p:nvSpPr>
            <p:spPr>
              <a:xfrm>
                <a:off x="2341833" y="4981156"/>
                <a:ext cx="437547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dirty="0"/>
                  <a:t> (4) YADE updates </a:t>
                </a:r>
                <a:r>
                  <a:rPr lang="en-GB" dirty="0" err="1"/>
                  <a:t>example.tex</a:t>
                </a:r>
                <a:endParaRPr lang="en-GB" dirty="0"/>
              </a:p>
              <a:p>
                <a:r>
                  <a:rPr lang="en-GB" dirty="0"/>
                  <a:t>          (generated LaTeX &amp; diagram data)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A9B4E2D-14FE-7474-F269-7C04F700A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833" y="4981156"/>
                <a:ext cx="4375472" cy="646331"/>
              </a:xfrm>
              <a:prstGeom prst="rect">
                <a:avLst/>
              </a:prstGeom>
              <a:blipFill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307A8153-6E07-5ECF-D576-B30CB3D02C35}"/>
              </a:ext>
            </a:extLst>
          </p:cNvPr>
          <p:cNvSpPr txBox="1"/>
          <p:nvPr/>
        </p:nvSpPr>
        <p:spPr>
          <a:xfrm>
            <a:off x="8161283" y="2920599"/>
            <a:ext cx="2039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example.tex</a:t>
            </a:r>
            <a:endParaRPr lang="en-GB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1101C5D-A849-89D4-5BEA-D20B20FDA963}"/>
              </a:ext>
            </a:extLst>
          </p:cNvPr>
          <p:cNvSpPr txBox="1"/>
          <p:nvPr/>
        </p:nvSpPr>
        <p:spPr>
          <a:xfrm>
            <a:off x="4924097" y="6060787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DEMO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E919E97C-A19A-73B5-703F-D0A6133A2ACA}"/>
              </a:ext>
            </a:extLst>
          </p:cNvPr>
          <p:cNvSpPr/>
          <p:nvPr/>
        </p:nvSpPr>
        <p:spPr>
          <a:xfrm>
            <a:off x="5111893" y="1948884"/>
            <a:ext cx="254387" cy="1008854"/>
          </a:xfrm>
          <a:prstGeom prst="leftBrac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33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4" grpId="0"/>
      <p:bldP spid="32" grpId="0"/>
      <p:bldP spid="35" grpId="0"/>
      <p:bldP spid="42" grpId="0"/>
      <p:bldP spid="43" grpId="0"/>
      <p:bldP spid="44" grpId="0"/>
      <p:bldP spid="45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92ED-4734-4666-B0B4-EFAC05572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53"/>
            <a:ext cx="10515600" cy="1325563"/>
          </a:xfrm>
        </p:spPr>
        <p:txBody>
          <a:bodyPr/>
          <a:lstStyle/>
          <a:p>
            <a:r>
              <a:rPr lang="en-GB" dirty="0"/>
              <a:t>Comparison with quiver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BB1CC-434F-B373-AFB2-81CBCC5B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2C0FB8-2CFB-44EE-B92B-876E2389C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252931"/>
              </p:ext>
            </p:extLst>
          </p:nvPr>
        </p:nvGraphicFramePr>
        <p:xfrm>
          <a:off x="442191" y="2128171"/>
          <a:ext cx="8855940" cy="36441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51980">
                  <a:extLst>
                    <a:ext uri="{9D8B030D-6E8A-4147-A177-3AD203B41FA5}">
                      <a16:colId xmlns:a16="http://schemas.microsoft.com/office/drawing/2014/main" val="2723511982"/>
                    </a:ext>
                  </a:extLst>
                </a:gridCol>
                <a:gridCol w="2951980">
                  <a:extLst>
                    <a:ext uri="{9D8B030D-6E8A-4147-A177-3AD203B41FA5}">
                      <a16:colId xmlns:a16="http://schemas.microsoft.com/office/drawing/2014/main" val="3999414074"/>
                    </a:ext>
                  </a:extLst>
                </a:gridCol>
                <a:gridCol w="2951980">
                  <a:extLst>
                    <a:ext uri="{9D8B030D-6E8A-4147-A177-3AD203B41FA5}">
                      <a16:colId xmlns:a16="http://schemas.microsoft.com/office/drawing/2014/main" val="3593286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Quiver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440557"/>
                  </a:ext>
                </a:extLst>
              </a:tr>
              <a:tr h="972090">
                <a:tc>
                  <a:txBody>
                    <a:bodyPr/>
                    <a:lstStyle/>
                    <a:p>
                      <a:r>
                        <a:rPr lang="en-GB"/>
                        <a:t>Programming 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JavaScript + React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71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Styling 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2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User-friendly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9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Editing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  <a:p>
                      <a:pPr algn="ctr"/>
                      <a:r>
                        <a:rPr lang="en-GB"/>
                        <a:t>Tabs, copy &amp; paste, find &amp; replace, expand selection to connected components, …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536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LaTeX export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72140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718F171-9E65-767E-E9D2-AA26EB28A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574" y="2477965"/>
            <a:ext cx="2389909" cy="10038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4BF506-8F9E-C9F2-2DAC-80FA65FD9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013" y="2512977"/>
            <a:ext cx="2560083" cy="9338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C83A2C-4E49-8D86-67E7-1F105E9AB29F}"/>
              </a:ext>
            </a:extLst>
          </p:cNvPr>
          <p:cNvSpPr txBox="1"/>
          <p:nvPr/>
        </p:nvSpPr>
        <p:spPr>
          <a:xfrm>
            <a:off x="399393" y="1460397"/>
            <a:ext cx="4251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About the same size (around 10k of LoC)</a:t>
            </a:r>
          </a:p>
        </p:txBody>
      </p:sp>
    </p:spTree>
    <p:extLst>
      <p:ext uri="{BB962C8B-B14F-4D97-AF65-F5344CB8AC3E}">
        <p14:creationId xmlns:p14="http://schemas.microsoft.com/office/powerpoint/2010/main" val="2659511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76E5E997EA2A4F96CD3A278615439B" ma:contentTypeVersion="3" ma:contentTypeDescription="Crée un document." ma:contentTypeScope="" ma:versionID="f259d1fd0ee8b83488bf8d793ade9b6a">
  <xsd:schema xmlns:xsd="http://www.w3.org/2001/XMLSchema" xmlns:xs="http://www.w3.org/2001/XMLSchema" xmlns:p="http://schemas.microsoft.com/office/2006/metadata/properties" xmlns:ns3="e197be8d-da98-4dfc-a05a-43e33b16f0db" targetNamespace="http://schemas.microsoft.com/office/2006/metadata/properties" ma:root="true" ma:fieldsID="29927682aa6624eadcb13e8c0d653a78" ns3:_="">
    <xsd:import namespace="e197be8d-da98-4dfc-a05a-43e33b16f0d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97be8d-da98-4dfc-a05a-43e33b16f0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BFADD2-80FE-49DC-806B-F4F71A45B91F}">
  <ds:schemaRefs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terms/"/>
    <ds:schemaRef ds:uri="e197be8d-da98-4dfc-a05a-43e33b16f0db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FFD09D8-C434-475F-A831-E93F50798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09D6F1-2622-42D4-A7F2-1532BEB421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97be8d-da98-4dfc-a05a-43e33b16f0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706</TotalTime>
  <Words>1674</Words>
  <Application>Microsoft Office PowerPoint</Application>
  <PresentationFormat>Widescreen</PresentationFormat>
  <Paragraphs>344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Consolas</vt:lpstr>
      <vt:lpstr>Courier New</vt:lpstr>
      <vt:lpstr>Source Sans Pro</vt:lpstr>
      <vt:lpstr>Verdana</vt:lpstr>
      <vt:lpstr>Office Theme</vt:lpstr>
      <vt:lpstr>A diagram editor  to mechanise categorical proofs</vt:lpstr>
      <vt:lpstr>Naming convention</vt:lpstr>
      <vt:lpstr>Packaging</vt:lpstr>
      <vt:lpstr>An other diagram editor: Quiver</vt:lpstr>
      <vt:lpstr>Comparison with quiver</vt:lpstr>
      <vt:lpstr>Comparison with quiver</vt:lpstr>
      <vt:lpstr>LaTeX features</vt:lpstr>
      <vt:lpstr>Easy editing of LaTeX diagrams</vt:lpstr>
      <vt:lpstr>Comparison with quiver</vt:lpstr>
      <vt:lpstr>Comparison with quiver</vt:lpstr>
      <vt:lpstr>Mechanisation features</vt:lpstr>
      <vt:lpstr>The Coq proof assistant</vt:lpstr>
      <vt:lpstr>Architecture of YADE</vt:lpstr>
      <vt:lpstr>PowerPoint Presentation</vt:lpstr>
      <vt:lpstr>Proof generation: sketch of the algorithm</vt:lpstr>
      <vt:lpstr>Building the diagrammatic proof interactively</vt:lpstr>
      <vt:lpstr>Demo1 of YADE</vt:lpstr>
      <vt:lpstr>Coq tactics and notations (yade.v)</vt:lpstr>
      <vt:lpstr>The tactic norm_graph</vt:lpstr>
      <vt:lpstr>Categorical notations</vt:lpstr>
      <vt:lpstr>The tactic applyeq</vt:lpstr>
      <vt:lpstr>The underlying category theory library (definition of categories, functors, …) </vt:lpstr>
      <vt:lpstr>Installing Coreact-YADE</vt:lpstr>
      <vt:lpstr>How to try Coreact-YADE</vt:lpstr>
      <vt:lpstr>How to make YADE easier to install?</vt:lpstr>
      <vt:lpstr>Testing YADE in an emulated environment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Audition CNRS</dc:title>
  <dc:creator>Ambroise Lafont</dc:creator>
  <cp:lastModifiedBy>Ambroise Lafont</cp:lastModifiedBy>
  <cp:revision>73</cp:revision>
  <dcterms:created xsi:type="dcterms:W3CDTF">2023-02-22T18:28:09Z</dcterms:created>
  <dcterms:modified xsi:type="dcterms:W3CDTF">2024-05-22T12:27:30Z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0x010100F676E5E997EA2A4F96CD3A278615439B</vt:lpwstr>
  </property>
</Properties>
</file>